
<file path=[Content_Types].xml><?xml version="1.0" encoding="utf-8"?>
<Types xmlns="http://schemas.openxmlformats.org/package/2006/content-types">
  <Default Extension="xml" ContentType="application/xml"/>
  <Default Extension="jpeg" ContentType="image/jpeg"/>
  <Default Extension="rels" ContentType="application/vnd.openxmlformats-package.relationships+xml"/>
  <Default Extension="tiff" ContentType="image/tif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9" r:id="rId11"/>
    <p:sldId id="270" r:id="rId12"/>
    <p:sldId id="265" r:id="rId13"/>
    <p:sldId id="266" r:id="rId14"/>
    <p:sldId id="267" r:id="rId15"/>
    <p:sldId id="268" r:id="rId1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96"/>
    <p:restoredTop sz="94703"/>
  </p:normalViewPr>
  <p:slideViewPr>
    <p:cSldViewPr snapToGrid="0" snapToObjects="1">
      <p:cViewPr varScale="1">
        <p:scale>
          <a:sx n="72" d="100"/>
          <a:sy n="72" d="100"/>
        </p:scale>
        <p:origin x="224" y="50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presProps" Target="presProps.xml"/><Relationship Id="rId18" Type="http://schemas.openxmlformats.org/officeDocument/2006/relationships/viewProps" Target="viewProps.xml"/><Relationship Id="rId19" Type="http://schemas.openxmlformats.org/officeDocument/2006/relationships/theme" Target="theme/theme1.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tif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Pr>
        <a:solidFill>
          <a:schemeClr val="bg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915128" y="1788454"/>
            <a:ext cx="8361229" cy="2098226"/>
          </a:xfrm>
        </p:spPr>
        <p:txBody>
          <a:bodyPr anchor="b">
            <a:noAutofit/>
          </a:bodyPr>
          <a:lstStyle>
            <a:lvl1pPr algn="ctr">
              <a:defRPr sz="7200" cap="all" baseline="0">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2679906" y="3956279"/>
            <a:ext cx="6831673" cy="1086237"/>
          </a:xfrm>
        </p:spPr>
        <p:txBody>
          <a:bodyPr>
            <a:normAutofit/>
          </a:bodyPr>
          <a:lstStyle>
            <a:lvl1pPr marL="0" indent="0" algn="ctr">
              <a:lnSpc>
                <a:spcPct val="112000"/>
              </a:lnSpc>
              <a:spcBef>
                <a:spcPts val="0"/>
              </a:spcBef>
              <a:spcAft>
                <a:spcPts val="0"/>
              </a:spcAft>
              <a:buNone/>
              <a:defRPr sz="23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a:xfrm>
            <a:off x="752858" y="6453386"/>
            <a:ext cx="1607944" cy="404614"/>
          </a:xfrm>
        </p:spPr>
        <p:txBody>
          <a:bodyPr/>
          <a:lstStyle>
            <a:lvl1pPr>
              <a:defRPr baseline="0">
                <a:solidFill>
                  <a:schemeClr val="tx2"/>
                </a:solidFill>
              </a:defRPr>
            </a:lvl1pPr>
          </a:lstStyle>
          <a:p>
            <a:fld id="{87DE6118-2437-4B30-8E3C-4D2BE6020583}" type="datetimeFigureOut">
              <a:rPr lang="en-US" dirty="0"/>
              <a:pPr/>
              <a:t>11/28/16</a:t>
            </a:fld>
            <a:endParaRPr lang="en-US" dirty="0"/>
          </a:p>
        </p:txBody>
      </p:sp>
      <p:sp>
        <p:nvSpPr>
          <p:cNvPr id="5" name="Footer Placeholder 4"/>
          <p:cNvSpPr>
            <a:spLocks noGrp="1"/>
          </p:cNvSpPr>
          <p:nvPr>
            <p:ph type="ftr" sz="quarter" idx="11"/>
          </p:nvPr>
        </p:nvSpPr>
        <p:spPr>
          <a:xfrm>
            <a:off x="2584054" y="6453386"/>
            <a:ext cx="7023377" cy="404614"/>
          </a:xfrm>
        </p:spPr>
        <p:txBody>
          <a:bodyPr/>
          <a:lstStyle>
            <a:lvl1pPr algn="ctr">
              <a:defRPr baseline="0">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baseline="0">
                <a:solidFill>
                  <a:schemeClr val="tx2"/>
                </a:solidFill>
              </a:defRPr>
            </a:lvl1pPr>
          </a:lstStyle>
          <a:p>
            <a:fld id="{69E57DC2-970A-4B3E-BB1C-7A09969E49DF}" type="slidenum">
              <a:rPr lang="en-US" dirty="0"/>
              <a:pPr/>
              <a:t>‹#›</a:t>
            </a:fld>
            <a:endParaRPr lang="en-US" dirty="0"/>
          </a:p>
        </p:txBody>
      </p:sp>
      <p:grpSp>
        <p:nvGrpSpPr>
          <p:cNvPr id="7" name="Group 6"/>
          <p:cNvGrpSpPr/>
          <p:nvPr/>
        </p:nvGrpSpPr>
        <p:grpSpPr>
          <a:xfrm>
            <a:off x="752858" y="744469"/>
            <a:ext cx="10674117" cy="5349671"/>
            <a:chOff x="752858" y="744469"/>
            <a:chExt cx="10674117" cy="5349671"/>
          </a:xfrm>
        </p:grpSpPr>
        <p:sp>
          <p:nvSpPr>
            <p:cNvPr id="11" name="Freeform 6"/>
            <p:cNvSpPr/>
            <p:nvPr/>
          </p:nvSpPr>
          <p:spPr bwMode="auto">
            <a:xfrm>
              <a:off x="8151962" y="1685652"/>
              <a:ext cx="3275013" cy="4408488"/>
            </a:xfrm>
            <a:custGeom>
              <a:avLst/>
              <a:gdLst/>
              <a:ahLst/>
              <a:cxnLst/>
              <a:rect l="l" t="t" r="r" b="b"/>
              <a:pathLst>
                <a:path w="10000" h="10000">
                  <a:moveTo>
                    <a:pt x="8761" y="0"/>
                  </a:moveTo>
                  <a:lnTo>
                    <a:pt x="10000" y="0"/>
                  </a:lnTo>
                  <a:lnTo>
                    <a:pt x="10000" y="10000"/>
                  </a:lnTo>
                  <a:lnTo>
                    <a:pt x="0" y="10000"/>
                  </a:lnTo>
                  <a:lnTo>
                    <a:pt x="0" y="9126"/>
                  </a:lnTo>
                  <a:lnTo>
                    <a:pt x="8761" y="9127"/>
                  </a:lnTo>
                  <a:lnTo>
                    <a:pt x="8761" y="0"/>
                  </a:lnTo>
                  <a:close/>
                </a:path>
              </a:pathLst>
            </a:custGeom>
            <a:solidFill>
              <a:schemeClr val="tx2"/>
            </a:solidFill>
            <a:ln w="0">
              <a:noFill/>
              <a:prstDash val="solid"/>
              <a:round/>
              <a:headEnd/>
              <a:tailEnd/>
            </a:ln>
          </p:spPr>
        </p:sp>
        <p:sp>
          <p:nvSpPr>
            <p:cNvPr id="14" name="Freeform 6"/>
            <p:cNvSpPr/>
            <p:nvPr/>
          </p:nvSpPr>
          <p:spPr bwMode="auto">
            <a:xfrm flipH="1" flipV="1">
              <a:off x="752858" y="744469"/>
              <a:ext cx="3275668" cy="4408488"/>
            </a:xfrm>
            <a:custGeom>
              <a:avLst/>
              <a:gdLst/>
              <a:ahLst/>
              <a:cxnLst/>
              <a:rect l="l" t="t" r="r" b="b"/>
              <a:pathLst>
                <a:path w="10002" h="10000">
                  <a:moveTo>
                    <a:pt x="8763" y="0"/>
                  </a:moveTo>
                  <a:lnTo>
                    <a:pt x="10002" y="0"/>
                  </a:lnTo>
                  <a:lnTo>
                    <a:pt x="10002" y="10000"/>
                  </a:lnTo>
                  <a:lnTo>
                    <a:pt x="2" y="10000"/>
                  </a:lnTo>
                  <a:cubicBezTo>
                    <a:pt x="-2" y="9698"/>
                    <a:pt x="4" y="9427"/>
                    <a:pt x="0" y="9125"/>
                  </a:cubicBezTo>
                  <a:lnTo>
                    <a:pt x="8763" y="9128"/>
                  </a:lnTo>
                  <a:lnTo>
                    <a:pt x="8763" y="0"/>
                  </a:lnTo>
                  <a:close/>
                </a:path>
              </a:pathLst>
            </a:custGeom>
            <a:solidFill>
              <a:schemeClr val="tx2"/>
            </a:solidFill>
            <a:ln w="0">
              <a:noFill/>
              <a:prstDash val="solid"/>
              <a:round/>
              <a:headEnd/>
              <a:tailEnd/>
            </a:ln>
          </p:spPr>
        </p:sp>
      </p:gr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1371600" y="2295525"/>
            <a:ext cx="9601200" cy="35718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dirty="0"/>
              <a:t>11/28/16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596561" y="624156"/>
            <a:ext cx="1565766" cy="5243244"/>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1371600" y="624156"/>
            <a:ext cx="8179641" cy="524324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dirty="0"/>
              <a:t>11/28/16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dirty="0"/>
              <a:t>11/28/16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65025" y="1301360"/>
            <a:ext cx="9612971" cy="2852737"/>
          </a:xfrm>
        </p:spPr>
        <p:txBody>
          <a:bodyPr anchor="b">
            <a:normAutofit/>
          </a:bodyPr>
          <a:lstStyle>
            <a:lvl1pPr algn="r">
              <a:defRPr sz="7200" cap="all" baseline="0">
                <a:solidFill>
                  <a:schemeClr val="tx2"/>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765025" y="4216328"/>
            <a:ext cx="9612971" cy="1143324"/>
          </a:xfrm>
        </p:spPr>
        <p:txBody>
          <a:bodyPr/>
          <a:lstStyle>
            <a:lvl1pPr marL="0" indent="0" algn="r">
              <a:lnSpc>
                <a:spcPct val="112000"/>
              </a:lnSpc>
              <a:spcBef>
                <a:spcPts val="0"/>
              </a:spcBef>
              <a:spcAft>
                <a:spcPts val="0"/>
              </a:spcAft>
              <a:buNone/>
              <a:defRPr sz="2400">
                <a:solidFill>
                  <a:schemeClr val="tx2"/>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738908" y="6453386"/>
            <a:ext cx="1622409" cy="404614"/>
          </a:xfrm>
        </p:spPr>
        <p:txBody>
          <a:bodyPr/>
          <a:lstStyle>
            <a:lvl1pPr>
              <a:defRPr>
                <a:solidFill>
                  <a:schemeClr val="tx2"/>
                </a:solidFill>
              </a:defRPr>
            </a:lvl1pPr>
          </a:lstStyle>
          <a:p>
            <a:fld id="{87DE6118-2437-4B30-8E3C-4D2BE6020583}" type="datetimeFigureOut">
              <a:rPr lang="en-US" dirty="0"/>
              <a:pPr/>
              <a:t>11/28/16</a:t>
            </a:fld>
            <a:endParaRPr lang="en-US" dirty="0"/>
          </a:p>
        </p:txBody>
      </p:sp>
      <p:sp>
        <p:nvSpPr>
          <p:cNvPr id="5" name="Footer Placeholder 4"/>
          <p:cNvSpPr>
            <a:spLocks noGrp="1"/>
          </p:cNvSpPr>
          <p:nvPr>
            <p:ph type="ftr" sz="quarter" idx="11"/>
          </p:nvPr>
        </p:nvSpPr>
        <p:spPr>
          <a:xfrm>
            <a:off x="2584312" y="6453386"/>
            <a:ext cx="7023377" cy="404614"/>
          </a:xfrm>
        </p:spPr>
        <p:txBody>
          <a:bodyPr/>
          <a:lstStyle>
            <a:lvl1pPr algn="ctr">
              <a:defRPr>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a:solidFill>
                  <a:schemeClr val="tx2"/>
                </a:solidFill>
              </a:defRPr>
            </a:lvl1pPr>
          </a:lstStyle>
          <a:p>
            <a:fld id="{69E57DC2-970A-4B3E-BB1C-7A09969E49DF}" type="slidenum">
              <a:rPr lang="en-US" dirty="0"/>
              <a:pPr/>
              <a:t>‹#›</a:t>
            </a:fld>
            <a:endParaRPr lang="en-US" dirty="0"/>
          </a:p>
        </p:txBody>
      </p:sp>
      <p:sp>
        <p:nvSpPr>
          <p:cNvPr id="7" name="Freeform 6" title="Crop Mark"/>
          <p:cNvSpPr/>
          <p:nvPr/>
        </p:nvSpPr>
        <p:spPr bwMode="auto">
          <a:xfrm>
            <a:off x="8151962" y="1685652"/>
            <a:ext cx="3275013" cy="4408488"/>
          </a:xfrm>
          <a:custGeom>
            <a:avLst/>
            <a:gdLst/>
            <a:ahLst/>
            <a:cxnLst/>
            <a:rect l="0" t="0" r="r" b="b"/>
            <a:pathLst>
              <a:path w="4125" h="5554">
                <a:moveTo>
                  <a:pt x="3614" y="0"/>
                </a:moveTo>
                <a:lnTo>
                  <a:pt x="4125" y="0"/>
                </a:lnTo>
                <a:lnTo>
                  <a:pt x="4125" y="5554"/>
                </a:lnTo>
                <a:lnTo>
                  <a:pt x="0" y="5554"/>
                </a:lnTo>
                <a:lnTo>
                  <a:pt x="0" y="5074"/>
                </a:lnTo>
                <a:lnTo>
                  <a:pt x="3614" y="5074"/>
                </a:lnTo>
                <a:lnTo>
                  <a:pt x="3614" y="0"/>
                </a:lnTo>
                <a:close/>
              </a:path>
            </a:pathLst>
          </a:custGeom>
          <a:solidFill>
            <a:schemeClr val="tx2"/>
          </a:solidFill>
          <a:ln w="0">
            <a:noFill/>
            <a:prstDash val="solid"/>
            <a:round/>
            <a:headEnd/>
            <a:tailEnd/>
          </a:ln>
        </p:spPr>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smtClean="0"/>
              <a:t>Click to edit Master title style</a:t>
            </a:r>
            <a:endParaRPr lang="en-US" dirty="0"/>
          </a:p>
        </p:txBody>
      </p:sp>
      <p:sp>
        <p:nvSpPr>
          <p:cNvPr id="3" name="Content Placeholder 2"/>
          <p:cNvSpPr>
            <a:spLocks noGrp="1"/>
          </p:cNvSpPr>
          <p:nvPr>
            <p:ph sz="half" idx="1"/>
          </p:nvPr>
        </p:nvSpPr>
        <p:spPr>
          <a:xfrm>
            <a:off x="1371600" y="2285999"/>
            <a:ext cx="4447786" cy="3581401"/>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525403" y="2285999"/>
            <a:ext cx="4447786" cy="3581401"/>
          </a:xfrm>
        </p:spPr>
        <p:txBody>
          <a:bodyPr/>
          <a:lstStyle>
            <a:lvl1pPr>
              <a:defRPr>
                <a:solidFill>
                  <a:schemeClr val="tx2"/>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87DE6118-2437-4B30-8E3C-4D2BE6020583}" type="datetimeFigureOut">
              <a:rPr lang="en-US" dirty="0"/>
              <a:t>11/28/16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371600" y="685800"/>
            <a:ext cx="9601200" cy="1485900"/>
          </a:xfrm>
        </p:spPr>
        <p:txBody>
          <a:bodyPr/>
          <a:lstStyle>
            <a:lvl1pPr>
              <a:defRPr>
                <a:solidFill>
                  <a:schemeClr val="tx2"/>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1371600"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371600"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525014"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525014"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87DE6118-2437-4B30-8E3C-4D2BE6020583}" type="datetimeFigureOut">
              <a:rPr lang="en-US" dirty="0"/>
              <a:t>11/28/16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87DE6118-2437-4B30-8E3C-4D2BE6020583}" type="datetimeFigureOut">
              <a:rPr lang="en-US" dirty="0"/>
              <a:t>11/28/16</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7DE6118-2437-4B30-8E3C-4D2BE6020583}" type="datetimeFigureOut">
              <a:rPr lang="en-US" dirty="0"/>
              <a:t>11/28/16</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Autofit/>
          </a:bodyPr>
          <a:lstStyle>
            <a:lvl1pPr>
              <a:lnSpc>
                <a:spcPct val="84000"/>
              </a:lnSpc>
              <a:defRPr sz="4800" baseline="0">
                <a:solidFill>
                  <a:schemeClr val="tx2"/>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6256020" y="685801"/>
            <a:ext cx="5212080" cy="5175250"/>
          </a:xfrm>
        </p:spPr>
        <p:txBody>
          <a:bodyPr/>
          <a:lstStyle>
            <a:lvl1pPr>
              <a:defRPr sz="2000"/>
            </a:lvl1pPr>
            <a:lvl2pPr>
              <a:defRPr sz="2000"/>
            </a:lvl2pPr>
            <a:lvl3pPr>
              <a:defRPr sz="1800"/>
            </a:lvl3pPr>
            <a:lvl4pPr>
              <a:defRPr sz="18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723900" y="2856344"/>
            <a:ext cx="3855720" cy="3011056"/>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dirty="0"/>
              <a:pPr/>
              <a:t>11/28/16</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dirty="0"/>
              <a:pPr/>
              <a:t>‹#›</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rmAutofit/>
          </a:bodyPr>
          <a:lstStyle>
            <a:lvl1pPr>
              <a:lnSpc>
                <a:spcPct val="84000"/>
              </a:lnSpc>
              <a:defRPr sz="4800" baseline="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5532120" y="0"/>
            <a:ext cx="6659880" cy="6857999"/>
          </a:xfrm>
        </p:spPr>
        <p:txBody>
          <a:bodyPr anchor="t">
            <a:normAutofit/>
          </a:bodyPr>
          <a:lstStyle>
            <a:lvl1pPr marL="0" indent="0">
              <a:buNone/>
              <a:defRPr sz="2000"/>
            </a:lvl1pPr>
            <a:lvl2pPr marL="457200" indent="0">
              <a:buNone/>
              <a:defRPr sz="2000"/>
            </a:lvl2pPr>
            <a:lvl3pPr marL="914400" indent="0">
              <a:buNone/>
              <a:defRPr sz="20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Drag picture to placeholder or click icon to add</a:t>
            </a:r>
            <a:endParaRPr lang="en-US" dirty="0"/>
          </a:p>
        </p:txBody>
      </p:sp>
      <p:sp>
        <p:nvSpPr>
          <p:cNvPr id="4" name="Text Placeholder 3"/>
          <p:cNvSpPr>
            <a:spLocks noGrp="1"/>
          </p:cNvSpPr>
          <p:nvPr>
            <p:ph type="body" sz="half" idx="2"/>
          </p:nvPr>
        </p:nvSpPr>
        <p:spPr>
          <a:xfrm>
            <a:off x="723900" y="2855968"/>
            <a:ext cx="3855720" cy="3011432"/>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dirty="0"/>
              <a:pPr/>
              <a:t>11/28/16</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dirty="0"/>
              <a:pPr/>
              <a:t>‹#›</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371600" y="685800"/>
            <a:ext cx="9601200" cy="14859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371600" y="2286000"/>
            <a:ext cx="9601200" cy="35814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390650" y="6453386"/>
            <a:ext cx="1204572" cy="404614"/>
          </a:xfrm>
          <a:prstGeom prst="rect">
            <a:avLst/>
          </a:prstGeom>
        </p:spPr>
        <p:txBody>
          <a:bodyPr vert="horz" lIns="91440" tIns="45720" rIns="91440" bIns="45720" rtlCol="0" anchor="ctr"/>
          <a:lstStyle>
            <a:lvl1pPr algn="l">
              <a:defRPr sz="1200" baseline="0">
                <a:solidFill>
                  <a:schemeClr val="tx2"/>
                </a:solidFill>
              </a:defRPr>
            </a:lvl1pPr>
          </a:lstStyle>
          <a:p>
            <a:fld id="{87DE6118-2437-4B30-8E3C-4D2BE6020583}" type="datetimeFigureOut">
              <a:rPr lang="en-US" dirty="0"/>
              <a:pPr/>
              <a:t>11/28/16</a:t>
            </a:fld>
            <a:endParaRPr lang="en-US" dirty="0"/>
          </a:p>
        </p:txBody>
      </p:sp>
      <p:sp>
        <p:nvSpPr>
          <p:cNvPr id="5" name="Footer Placeholder 4"/>
          <p:cNvSpPr>
            <a:spLocks noGrp="1"/>
          </p:cNvSpPr>
          <p:nvPr>
            <p:ph type="ftr" sz="quarter" idx="3"/>
          </p:nvPr>
        </p:nvSpPr>
        <p:spPr>
          <a:xfrm>
            <a:off x="2893564" y="6453386"/>
            <a:ext cx="6280830" cy="404614"/>
          </a:xfrm>
          <a:prstGeom prst="rect">
            <a:avLst/>
          </a:prstGeom>
        </p:spPr>
        <p:txBody>
          <a:bodyPr vert="horz" lIns="91440" tIns="45720" rIns="91440" bIns="45720" rtlCol="0" anchor="ctr"/>
          <a:lstStyle>
            <a:lvl1pPr algn="l">
              <a:defRPr sz="1200" baseline="0">
                <a:solidFill>
                  <a:schemeClr val="tx2"/>
                </a:solidFill>
              </a:defRPr>
            </a:lvl1pPr>
          </a:lstStyle>
          <a:p>
            <a:endParaRPr lang="en-US" dirty="0"/>
          </a:p>
        </p:txBody>
      </p:sp>
      <p:sp>
        <p:nvSpPr>
          <p:cNvPr id="6" name="Slide Number Placeholder 5"/>
          <p:cNvSpPr>
            <a:spLocks noGrp="1"/>
          </p:cNvSpPr>
          <p:nvPr>
            <p:ph type="sldNum" sz="quarter" idx="4"/>
          </p:nvPr>
        </p:nvSpPr>
        <p:spPr>
          <a:xfrm>
            <a:off x="9472736" y="6453386"/>
            <a:ext cx="1596292" cy="404614"/>
          </a:xfrm>
          <a:prstGeom prst="rect">
            <a:avLst/>
          </a:prstGeom>
        </p:spPr>
        <p:txBody>
          <a:bodyPr vert="horz" lIns="91440" tIns="45720" rIns="91440" bIns="45720" rtlCol="0" anchor="ctr"/>
          <a:lstStyle>
            <a:lvl1pPr algn="r">
              <a:defRPr sz="1200" baseline="0">
                <a:solidFill>
                  <a:schemeClr val="tx2"/>
                </a:solidFill>
              </a:defRPr>
            </a:lvl1pPr>
          </a:lstStyle>
          <a:p>
            <a:fld id="{69E57DC2-970A-4B3E-BB1C-7A09969E49DF}" type="slidenum">
              <a:rPr lang="en-US" dirty="0"/>
              <a:pPr/>
              <a:t>‹#›</a:t>
            </a:fld>
            <a:endParaRPr lang="en-US" dirty="0"/>
          </a:p>
        </p:txBody>
      </p:sp>
      <p:sp>
        <p:nvSpPr>
          <p:cNvPr id="9" name="Rectangle 8" title="Side bar"/>
          <p:cNvSpPr/>
          <p:nvPr/>
        </p:nvSpPr>
        <p:spPr>
          <a:xfrm>
            <a:off x="478095"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89000"/>
        </a:lnSpc>
        <a:spcBef>
          <a:spcPct val="0"/>
        </a:spcBef>
        <a:buNone/>
        <a:defRPr sz="4400" kern="1200" baseline="0">
          <a:solidFill>
            <a:schemeClr val="tx2"/>
          </a:solidFill>
          <a:latin typeface="+mj-lt"/>
          <a:ea typeface="+mj-ea"/>
          <a:cs typeface="+mj-cs"/>
        </a:defRPr>
      </a:lvl1pPr>
    </p:titleStyle>
    <p:bodyStyle>
      <a:lvl1pPr marL="384048" indent="-384048" algn="l" defTabSz="914400" rtl="0" eaLnBrk="1" latinLnBrk="0" hangingPunct="1">
        <a:lnSpc>
          <a:spcPct val="94000"/>
        </a:lnSpc>
        <a:spcBef>
          <a:spcPts val="1000"/>
        </a:spcBef>
        <a:spcAft>
          <a:spcPts val="200"/>
        </a:spcAft>
        <a:buFont typeface="Franklin Gothic Book" panose="020B0503020102020204" pitchFamily="34" charset="0"/>
        <a:buChar char="■"/>
        <a:defRPr sz="2000" kern="1200" baseline="0">
          <a:solidFill>
            <a:schemeClr val="tx2"/>
          </a:solidFill>
          <a:latin typeface="+mn-lt"/>
          <a:ea typeface="+mn-ea"/>
          <a:cs typeface="+mn-cs"/>
        </a:defRPr>
      </a:lvl1pPr>
      <a:lvl2pPr marL="914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2000" i="1" kern="1200" baseline="0">
          <a:solidFill>
            <a:schemeClr val="tx2"/>
          </a:solidFill>
          <a:latin typeface="+mn-lt"/>
          <a:ea typeface="+mn-ea"/>
          <a:cs typeface="+mn-cs"/>
        </a:defRPr>
      </a:lvl2pPr>
      <a:lvl3pPr marL="1371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kern="1200" baseline="0">
          <a:solidFill>
            <a:schemeClr val="tx2"/>
          </a:solidFill>
          <a:latin typeface="+mn-lt"/>
          <a:ea typeface="+mn-ea"/>
          <a:cs typeface="+mn-cs"/>
        </a:defRPr>
      </a:lvl3pPr>
      <a:lvl4pPr marL="1828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i="1" kern="1200" baseline="0">
          <a:solidFill>
            <a:schemeClr val="tx2"/>
          </a:solidFill>
          <a:latin typeface="+mn-lt"/>
          <a:ea typeface="+mn-ea"/>
          <a:cs typeface="+mn-cs"/>
        </a:defRPr>
      </a:lvl4pPr>
      <a:lvl5pPr marL="22860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kern="1200" baseline="0">
          <a:solidFill>
            <a:schemeClr val="tx2"/>
          </a:solidFill>
          <a:latin typeface="+mn-lt"/>
          <a:ea typeface="+mn-ea"/>
          <a:cs typeface="+mn-cs"/>
        </a:defRPr>
      </a:lvl5pPr>
      <a:lvl6pPr marL="27432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i="1" kern="1200" baseline="0">
          <a:solidFill>
            <a:schemeClr val="tx2"/>
          </a:solidFill>
          <a:latin typeface="+mn-lt"/>
          <a:ea typeface="+mn-ea"/>
          <a:cs typeface="+mn-cs"/>
        </a:defRPr>
      </a:lvl6pPr>
      <a:lvl7pPr marL="3200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7pPr>
      <a:lvl8pPr marL="3657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i="1" kern="1200" baseline="0">
          <a:solidFill>
            <a:schemeClr val="tx2"/>
          </a:solidFill>
          <a:latin typeface="+mn-lt"/>
          <a:ea typeface="+mn-ea"/>
          <a:cs typeface="+mn-cs"/>
        </a:defRPr>
      </a:lvl8pPr>
      <a:lvl9pPr marL="4114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3" orient="horz" pos="1368">
          <p15:clr>
            <a:srgbClr val="F26B43"/>
          </p15:clr>
        </p15:guide>
        <p15:guide id="4" orient="horz" pos="1440">
          <p15:clr>
            <a:srgbClr val="F26B43"/>
          </p15:clr>
        </p15:guide>
        <p15:guide id="6" orient="horz" pos="3696">
          <p15:clr>
            <a:srgbClr val="F26B43"/>
          </p15:clr>
        </p15:guide>
        <p15:guide id="7" orient="horz" pos="432">
          <p15:clr>
            <a:srgbClr val="F26B43"/>
          </p15:clr>
        </p15:guide>
        <p15:guide id="8" orient="horz" pos="1512">
          <p15:clr>
            <a:srgbClr val="F26B43"/>
          </p15:clr>
        </p15:guide>
        <p15:guide id="9" pos="6912">
          <p15:clr>
            <a:srgbClr val="F26B43"/>
          </p15:clr>
        </p15:guide>
        <p15:guide id="10" pos="936">
          <p15:clr>
            <a:srgbClr val="F26B43"/>
          </p15:clr>
        </p15:guide>
        <p15:guide id="11" pos="864">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tif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mailto:Kasandra.gabb33@brooklyn.cuny.edu"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mailto:Kasandragabb@gmail.com" TargetMode="Externa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sz="4400" dirty="0" smtClean="0"/>
              <a:t>Does Technology help increase student achievement in math?</a:t>
            </a:r>
            <a:endParaRPr lang="en-US" sz="4400" dirty="0"/>
          </a:p>
        </p:txBody>
      </p:sp>
      <p:sp>
        <p:nvSpPr>
          <p:cNvPr id="3" name="Subtitle 2"/>
          <p:cNvSpPr>
            <a:spLocks noGrp="1"/>
          </p:cNvSpPr>
          <p:nvPr>
            <p:ph type="subTitle" idx="1"/>
          </p:nvPr>
        </p:nvSpPr>
        <p:spPr/>
        <p:txBody>
          <a:bodyPr>
            <a:normAutofit fontScale="92500" lnSpcReduction="10000"/>
          </a:bodyPr>
          <a:lstStyle/>
          <a:p>
            <a:r>
              <a:rPr lang="en-US" dirty="0" smtClean="0"/>
              <a:t>Kasandra Gabb</a:t>
            </a:r>
          </a:p>
          <a:p>
            <a:r>
              <a:rPr lang="en-US" dirty="0" smtClean="0"/>
              <a:t>Education 7201Y- Seminar in Applied Theory and Research</a:t>
            </a:r>
          </a:p>
          <a:p>
            <a:r>
              <a:rPr lang="en-US" dirty="0" smtClean="0"/>
              <a:t>Final Action Research Project- Fall 2016</a:t>
            </a:r>
            <a:endParaRPr lang="en-US" dirty="0"/>
          </a:p>
        </p:txBody>
      </p:sp>
      <p:pic>
        <p:nvPicPr>
          <p:cNvPr id="4" name="Picture 3"/>
          <p:cNvPicPr>
            <a:picLocks noChangeAspect="1"/>
          </p:cNvPicPr>
          <p:nvPr/>
        </p:nvPicPr>
        <p:blipFill>
          <a:blip r:embed="rId2"/>
          <a:stretch>
            <a:fillRect/>
          </a:stretch>
        </p:blipFill>
        <p:spPr>
          <a:xfrm rot="20856731">
            <a:off x="1505036" y="4466002"/>
            <a:ext cx="1471407" cy="2260484"/>
          </a:xfrm>
          <a:prstGeom prst="rect">
            <a:avLst/>
          </a:prstGeom>
        </p:spPr>
      </p:pic>
    </p:spTree>
    <p:extLst>
      <p:ext uri="{BB962C8B-B14F-4D97-AF65-F5344CB8AC3E}">
        <p14:creationId xmlns:p14="http://schemas.microsoft.com/office/powerpoint/2010/main" val="126613628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189751" y="0"/>
            <a:ext cx="2765685" cy="273570"/>
          </a:xfrm>
        </p:spPr>
        <p:txBody>
          <a:bodyPr>
            <a:normAutofit fontScale="90000"/>
          </a:bodyPr>
          <a:lstStyle/>
          <a:p>
            <a:pPr algn="ctr"/>
            <a:r>
              <a:rPr lang="en-US" dirty="0" smtClean="0"/>
              <a:t>Appendix A:</a:t>
            </a:r>
            <a:endParaRPr lang="en-US" dirty="0"/>
          </a:p>
        </p:txBody>
      </p:sp>
      <p:sp>
        <p:nvSpPr>
          <p:cNvPr id="3" name="Content Placeholder 2"/>
          <p:cNvSpPr>
            <a:spLocks noGrp="1"/>
          </p:cNvSpPr>
          <p:nvPr>
            <p:ph idx="1"/>
          </p:nvPr>
        </p:nvSpPr>
        <p:spPr>
          <a:xfrm>
            <a:off x="801973" y="509666"/>
            <a:ext cx="11160177" cy="6086007"/>
          </a:xfrm>
        </p:spPr>
        <p:txBody>
          <a:bodyPr>
            <a:normAutofit fontScale="25000" lnSpcReduction="20000"/>
          </a:bodyPr>
          <a:lstStyle/>
          <a:p>
            <a:pPr marL="0" indent="0">
              <a:buNone/>
            </a:pPr>
            <a:r>
              <a:rPr lang="en-US" sz="5600" dirty="0"/>
              <a:t>Dear Parents/Guardians, </a:t>
            </a:r>
          </a:p>
          <a:p>
            <a:pPr marL="0" indent="0">
              <a:buNone/>
            </a:pPr>
            <a:r>
              <a:rPr lang="en-US" sz="5600" dirty="0"/>
              <a:t> </a:t>
            </a:r>
          </a:p>
          <a:p>
            <a:pPr marL="0" indent="0">
              <a:buNone/>
            </a:pPr>
            <a:r>
              <a:rPr lang="en-US" sz="5600" dirty="0"/>
              <a:t>             My name is Kasandra Gabb and I am currently a graduate student in the Childhood Education program at Brooklyn College. I am currently in the process of conducting an action research study to see if technology enhances student achievement in math. I am requesting your permission to have your child participate in this study. All of the math lessons with be administered during the math period. All of the math standards and lesson objectives will be addressed and accomplished during this time. </a:t>
            </a:r>
          </a:p>
          <a:p>
            <a:pPr marL="0" indent="0">
              <a:buNone/>
            </a:pPr>
            <a:r>
              <a:rPr lang="en-US" sz="5600" dirty="0"/>
              <a:t>             All results of this research project will be reported as a group study, and your children’s name will be anonymous. If you have any questions or concerns, please feel free to contact me via email at </a:t>
            </a:r>
            <a:r>
              <a:rPr lang="en-US" sz="5600" u="sng" dirty="0">
                <a:hlinkClick r:id="rId2"/>
              </a:rPr>
              <a:t>Kasandra.gabb33@brooklyn.cuny.edu</a:t>
            </a:r>
            <a:r>
              <a:rPr lang="en-US" sz="5600" dirty="0"/>
              <a:t>.</a:t>
            </a:r>
          </a:p>
          <a:p>
            <a:pPr marL="0" indent="0">
              <a:buNone/>
            </a:pPr>
            <a:r>
              <a:rPr lang="en-US" sz="5600" dirty="0"/>
              <a:t> </a:t>
            </a:r>
            <a:r>
              <a:rPr lang="en-US" sz="5600" dirty="0" smtClean="0"/>
              <a:t>Thank </a:t>
            </a:r>
            <a:r>
              <a:rPr lang="en-US" sz="5600" dirty="0"/>
              <a:t>you very much for your support. </a:t>
            </a:r>
          </a:p>
          <a:p>
            <a:pPr marL="0" indent="0">
              <a:buNone/>
            </a:pPr>
            <a:r>
              <a:rPr lang="en-US" sz="5600" dirty="0"/>
              <a:t> </a:t>
            </a:r>
            <a:r>
              <a:rPr lang="en-US" sz="5600" dirty="0" smtClean="0"/>
              <a:t>Sincerely</a:t>
            </a:r>
            <a:r>
              <a:rPr lang="en-US" sz="5600" dirty="0"/>
              <a:t>, </a:t>
            </a:r>
          </a:p>
          <a:p>
            <a:pPr marL="0" indent="0">
              <a:buNone/>
            </a:pPr>
            <a:r>
              <a:rPr lang="en-US" sz="5600" dirty="0"/>
              <a:t> </a:t>
            </a:r>
            <a:r>
              <a:rPr lang="en-US" sz="5600" dirty="0" smtClean="0"/>
              <a:t>Kasandra </a:t>
            </a:r>
            <a:r>
              <a:rPr lang="en-US" sz="5600" dirty="0"/>
              <a:t>Gabb</a:t>
            </a:r>
          </a:p>
          <a:p>
            <a:pPr marL="0" indent="0">
              <a:buNone/>
            </a:pPr>
            <a:r>
              <a:rPr lang="en-US" sz="5600" dirty="0"/>
              <a:t> </a:t>
            </a:r>
          </a:p>
          <a:p>
            <a:pPr marL="0" indent="0">
              <a:buNone/>
            </a:pPr>
            <a:r>
              <a:rPr lang="en-US" sz="5600" b="1" dirty="0"/>
              <a:t>Please return the form below by December 10</a:t>
            </a:r>
            <a:r>
              <a:rPr lang="en-US" sz="5600" b="1" baseline="30000" dirty="0"/>
              <a:t>th</a:t>
            </a:r>
            <a:r>
              <a:rPr lang="en-US" sz="5600" b="1" dirty="0"/>
              <a:t>, 2016</a:t>
            </a:r>
            <a:endParaRPr lang="en-US" sz="5600" dirty="0"/>
          </a:p>
          <a:p>
            <a:pPr marL="0" indent="0">
              <a:buNone/>
            </a:pPr>
            <a:r>
              <a:rPr lang="en-US" sz="5600" b="1" dirty="0"/>
              <a:t> </a:t>
            </a:r>
            <a:endParaRPr lang="en-US" sz="5600" dirty="0"/>
          </a:p>
          <a:p>
            <a:pPr marL="0" indent="0">
              <a:buNone/>
            </a:pPr>
            <a:r>
              <a:rPr lang="en-US" sz="5600" dirty="0"/>
              <a:t>Student’s Name: ________________________________________</a:t>
            </a:r>
          </a:p>
          <a:p>
            <a:pPr marL="0" indent="0">
              <a:buNone/>
            </a:pPr>
            <a:r>
              <a:rPr lang="en-US" sz="5600" dirty="0"/>
              <a:t> </a:t>
            </a:r>
          </a:p>
          <a:p>
            <a:pPr marL="0" indent="0">
              <a:buNone/>
            </a:pPr>
            <a:r>
              <a:rPr lang="en-US" sz="5600" dirty="0"/>
              <a:t>______ Yes, I give my child permission to take part in the action research study. </a:t>
            </a:r>
          </a:p>
          <a:p>
            <a:pPr marL="0" indent="0">
              <a:buNone/>
            </a:pPr>
            <a:r>
              <a:rPr lang="en-US" sz="5600" dirty="0"/>
              <a:t> </a:t>
            </a:r>
          </a:p>
          <a:p>
            <a:pPr marL="0" indent="0">
              <a:buNone/>
            </a:pPr>
            <a:r>
              <a:rPr lang="en-US" sz="5600" dirty="0"/>
              <a:t>______ No, I do not want my child to take part in the action research study. </a:t>
            </a:r>
          </a:p>
          <a:p>
            <a:pPr marL="0" indent="0">
              <a:buNone/>
            </a:pPr>
            <a:r>
              <a:rPr lang="en-US" sz="5600" dirty="0"/>
              <a:t> </a:t>
            </a:r>
          </a:p>
          <a:p>
            <a:pPr marL="0" indent="0">
              <a:buNone/>
            </a:pPr>
            <a:r>
              <a:rPr lang="en-US" sz="5600" dirty="0"/>
              <a:t> </a:t>
            </a:r>
          </a:p>
          <a:p>
            <a:pPr marL="0" indent="0">
              <a:buNone/>
            </a:pPr>
            <a:r>
              <a:rPr lang="en-US" sz="5600" dirty="0"/>
              <a:t>Parent Signature: ____________________________       Date:__________________</a:t>
            </a:r>
          </a:p>
          <a:p>
            <a:pPr marL="0" indent="0">
              <a:buNone/>
            </a:pPr>
            <a:r>
              <a:rPr lang="en-US" sz="6400" dirty="0"/>
              <a:t> </a:t>
            </a:r>
          </a:p>
          <a:p>
            <a:pPr marL="0" indent="0">
              <a:buNone/>
            </a:pPr>
            <a:r>
              <a:rPr lang="en-US" dirty="0"/>
              <a:t> </a:t>
            </a:r>
          </a:p>
          <a:p>
            <a:pPr marL="0" indent="0">
              <a:buNone/>
            </a:pPr>
            <a:r>
              <a:rPr lang="en-US" dirty="0"/>
              <a:t> </a:t>
            </a:r>
          </a:p>
          <a:p>
            <a:pPr marL="0" indent="0">
              <a:buNone/>
            </a:pPr>
            <a:r>
              <a:rPr lang="en-US" dirty="0"/>
              <a:t> </a:t>
            </a:r>
          </a:p>
          <a:p>
            <a:pPr marL="0" indent="0">
              <a:buNone/>
            </a:pPr>
            <a:r>
              <a:rPr lang="en-US" dirty="0"/>
              <a:t> </a:t>
            </a:r>
          </a:p>
          <a:p>
            <a:pPr marL="0" indent="0">
              <a:buNone/>
            </a:pPr>
            <a:r>
              <a:rPr lang="en-US" dirty="0"/>
              <a:t>	 </a:t>
            </a:r>
          </a:p>
        </p:txBody>
      </p:sp>
    </p:spTree>
    <p:extLst>
      <p:ext uri="{BB962C8B-B14F-4D97-AF65-F5344CB8AC3E}">
        <p14:creationId xmlns:p14="http://schemas.microsoft.com/office/powerpoint/2010/main" val="146832309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414603" y="116174"/>
            <a:ext cx="2735705" cy="648325"/>
          </a:xfrm>
        </p:spPr>
        <p:txBody>
          <a:bodyPr>
            <a:normAutofit fontScale="90000"/>
          </a:bodyPr>
          <a:lstStyle/>
          <a:p>
            <a:r>
              <a:rPr lang="en-US" dirty="0" smtClean="0"/>
              <a:t>Appendix B:</a:t>
            </a:r>
            <a:endParaRPr lang="en-US" dirty="0"/>
          </a:p>
        </p:txBody>
      </p:sp>
      <p:sp>
        <p:nvSpPr>
          <p:cNvPr id="3" name="Content Placeholder 2"/>
          <p:cNvSpPr>
            <a:spLocks noGrp="1"/>
          </p:cNvSpPr>
          <p:nvPr>
            <p:ph idx="1"/>
          </p:nvPr>
        </p:nvSpPr>
        <p:spPr>
          <a:xfrm>
            <a:off x="809469" y="764499"/>
            <a:ext cx="11257613" cy="5951094"/>
          </a:xfrm>
        </p:spPr>
        <p:txBody>
          <a:bodyPr>
            <a:normAutofit fontScale="92500" lnSpcReduction="10000"/>
          </a:bodyPr>
          <a:lstStyle/>
          <a:p>
            <a:pPr marL="0" indent="0">
              <a:buNone/>
            </a:pPr>
            <a:r>
              <a:rPr lang="en-US" dirty="0"/>
              <a:t>Dear Principle</a:t>
            </a:r>
            <a:r>
              <a:rPr lang="en-US" dirty="0" smtClean="0"/>
              <a:t>,</a:t>
            </a:r>
            <a:r>
              <a:rPr lang="en-US" dirty="0"/>
              <a:t> </a:t>
            </a:r>
          </a:p>
          <a:p>
            <a:pPr marL="0" indent="0">
              <a:buNone/>
            </a:pPr>
            <a:r>
              <a:rPr lang="en-US" dirty="0"/>
              <a:t>        As you know I am currently a graduate student in the Childhood Education Program at Brooklyn College. This year I am conducting an action research study to see if technology can enhance student achievement in math. </a:t>
            </a:r>
          </a:p>
          <a:p>
            <a:pPr marL="0" indent="0">
              <a:buNone/>
            </a:pPr>
            <a:r>
              <a:rPr lang="en-US" dirty="0"/>
              <a:t>           This research will require that I conduct this study in my third grade classroom, and also need to acquire parental permission to help gather my data. I am requesting to use my third grade class of twenty-six students to help me during this six-week study. I will be conducting this during the hour long math period everyday. All of the lessons will meet the standards and lesson objectives and they will be addressed and accomplished. </a:t>
            </a:r>
          </a:p>
          <a:p>
            <a:pPr marL="0" indent="0">
              <a:buNone/>
            </a:pPr>
            <a:r>
              <a:rPr lang="en-US" dirty="0"/>
              <a:t>          All results from this research will be reported as a group study, and all the names will remain anonymous. I would be happy to share the results at the end with you. If you have any other questions, please feel free to contact me via email at </a:t>
            </a:r>
            <a:r>
              <a:rPr lang="en-US" dirty="0">
                <a:hlinkClick r:id="rId2"/>
              </a:rPr>
              <a:t>Kasandragabb@gmail.com</a:t>
            </a:r>
            <a:r>
              <a:rPr lang="en-US" dirty="0"/>
              <a:t>.</a:t>
            </a:r>
          </a:p>
          <a:p>
            <a:pPr marL="0" indent="0">
              <a:buNone/>
            </a:pPr>
            <a:r>
              <a:rPr lang="en-US" dirty="0"/>
              <a:t> </a:t>
            </a:r>
          </a:p>
          <a:p>
            <a:pPr marL="0" indent="0">
              <a:buNone/>
            </a:pPr>
            <a:r>
              <a:rPr lang="en-US" dirty="0"/>
              <a:t>Thank you for your support,</a:t>
            </a:r>
          </a:p>
          <a:p>
            <a:pPr marL="0" indent="0">
              <a:buNone/>
            </a:pPr>
            <a:r>
              <a:rPr lang="en-US" dirty="0"/>
              <a:t>Sincerely, </a:t>
            </a:r>
          </a:p>
          <a:p>
            <a:pPr marL="0" indent="0">
              <a:buNone/>
            </a:pPr>
            <a:r>
              <a:rPr lang="en-US" dirty="0"/>
              <a:t>Kasandra </a:t>
            </a:r>
            <a:r>
              <a:rPr lang="en-US" dirty="0" smtClean="0"/>
              <a:t>Gabb</a:t>
            </a:r>
            <a:r>
              <a:rPr lang="en-US" dirty="0"/>
              <a:t> </a:t>
            </a:r>
          </a:p>
          <a:p>
            <a:pPr marL="0" indent="0">
              <a:buNone/>
            </a:pPr>
            <a:r>
              <a:rPr lang="en-US" dirty="0"/>
              <a:t> </a:t>
            </a:r>
          </a:p>
          <a:p>
            <a:pPr marL="0" indent="0">
              <a:buNone/>
            </a:pPr>
            <a:endParaRPr lang="en-US" dirty="0"/>
          </a:p>
        </p:txBody>
      </p:sp>
    </p:spTree>
    <p:extLst>
      <p:ext uri="{BB962C8B-B14F-4D97-AF65-F5344CB8AC3E}">
        <p14:creationId xmlns:p14="http://schemas.microsoft.com/office/powerpoint/2010/main" val="65210220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0"/>
            <a:ext cx="9601200" cy="693295"/>
          </a:xfrm>
        </p:spPr>
        <p:txBody>
          <a:bodyPr/>
          <a:lstStyle/>
          <a:p>
            <a:pPr algn="ctr"/>
            <a:r>
              <a:rPr lang="en-US" dirty="0" smtClean="0"/>
              <a:t>References:</a:t>
            </a:r>
            <a:endParaRPr lang="en-US" dirty="0"/>
          </a:p>
        </p:txBody>
      </p:sp>
      <p:sp>
        <p:nvSpPr>
          <p:cNvPr id="3" name="Content Placeholder 2"/>
          <p:cNvSpPr>
            <a:spLocks noGrp="1"/>
          </p:cNvSpPr>
          <p:nvPr>
            <p:ph idx="1"/>
          </p:nvPr>
        </p:nvSpPr>
        <p:spPr>
          <a:xfrm>
            <a:off x="824459" y="693295"/>
            <a:ext cx="11122702" cy="5857407"/>
          </a:xfrm>
        </p:spPr>
        <p:txBody>
          <a:bodyPr/>
          <a:lstStyle/>
          <a:p>
            <a:r>
              <a:rPr lang="en-US" dirty="0"/>
              <a:t>Anderson, S. E., Groulx, J. G., &amp; Maninger, R. M. (2011). Relationships among preservice teachers' technology-related abilities, beliefs, and intentions to use technology in their future classrooms. </a:t>
            </a:r>
            <a:r>
              <a:rPr lang="en-US" i="1" dirty="0"/>
              <a:t>Journal Of Educational Computing Research</a:t>
            </a:r>
            <a:r>
              <a:rPr lang="en-US" dirty="0"/>
              <a:t>, </a:t>
            </a:r>
            <a:r>
              <a:rPr lang="en-US" i="1" dirty="0"/>
              <a:t>45</a:t>
            </a:r>
            <a:r>
              <a:rPr lang="en-US" dirty="0"/>
              <a:t>(3), 321-338.</a:t>
            </a:r>
          </a:p>
          <a:p>
            <a:r>
              <a:rPr lang="en-US" dirty="0"/>
              <a:t>An, Y., &amp; Reigeluth, C. (2012). Creating technology-enhanced, learner-centered classrooms: K-12 teachers' beliefs, perceptions, barriers, and support needs. </a:t>
            </a:r>
            <a:r>
              <a:rPr lang="en-US" i="1" dirty="0"/>
              <a:t>Journal Of Digital Learning In Teacher Education</a:t>
            </a:r>
            <a:r>
              <a:rPr lang="en-US" dirty="0"/>
              <a:t>, </a:t>
            </a:r>
            <a:r>
              <a:rPr lang="en-US" i="1" dirty="0"/>
              <a:t>28</a:t>
            </a:r>
            <a:r>
              <a:rPr lang="en-US" dirty="0"/>
              <a:t>(2), 54-62.</a:t>
            </a:r>
          </a:p>
          <a:p>
            <a:r>
              <a:rPr lang="en-US" dirty="0"/>
              <a:t>Baek, Y., Jung, J., &amp; Kim, B. (2008). What makes teachers use technology in the classroom? Exploring the factors affecting facilitation of technology with a Korean sample. </a:t>
            </a:r>
            <a:r>
              <a:rPr lang="en-US" i="1" dirty="0"/>
              <a:t>Computers &amp; Education,</a:t>
            </a:r>
            <a:r>
              <a:rPr lang="en-US" dirty="0"/>
              <a:t> 224-234.</a:t>
            </a:r>
          </a:p>
          <a:p>
            <a:r>
              <a:rPr lang="en-US" dirty="0"/>
              <a:t>Bauer, J., &amp; Kenton, J. (2005). Toward technology integration in the schools: why it isn't happening. </a:t>
            </a:r>
            <a:r>
              <a:rPr lang="en-US" i="1" dirty="0"/>
              <a:t>Journal Of Technology &amp; Teacher Education</a:t>
            </a:r>
            <a:r>
              <a:rPr lang="en-US" dirty="0"/>
              <a:t>, </a:t>
            </a:r>
            <a:r>
              <a:rPr lang="en-US" i="1" dirty="0"/>
              <a:t>13</a:t>
            </a:r>
            <a:r>
              <a:rPr lang="en-US" dirty="0"/>
              <a:t>(4), 519-546.</a:t>
            </a:r>
          </a:p>
          <a:p>
            <a:r>
              <a:rPr lang="en-US" dirty="0"/>
              <a:t>Carlin, A., Guthrie, R. (2004). Waking the dead: using interactive technology to engage passive listeners in the classroom. </a:t>
            </a:r>
            <a:r>
              <a:rPr lang="en-US" i="1" dirty="0"/>
              <a:t>Proceeding of the Tenth Americas Conference on Information System,</a:t>
            </a:r>
            <a:r>
              <a:rPr lang="en-US" dirty="0"/>
              <a:t> 2952-2959</a:t>
            </a:r>
          </a:p>
          <a:p>
            <a:r>
              <a:rPr lang="en-US" dirty="0"/>
              <a:t>Carver, L. B. (2016). Teacher perception of barriers and benefits in K-12 technology usage. </a:t>
            </a:r>
            <a:r>
              <a:rPr lang="en-US" i="1" dirty="0"/>
              <a:t>Turkish Online Journal Of Educational Technology - TOJET</a:t>
            </a:r>
            <a:r>
              <a:rPr lang="en-US" dirty="0"/>
              <a:t>, </a:t>
            </a:r>
            <a:r>
              <a:rPr lang="en-US" i="1" dirty="0"/>
              <a:t>15</a:t>
            </a:r>
            <a:r>
              <a:rPr lang="en-US" dirty="0"/>
              <a:t>(1), 110-116</a:t>
            </a:r>
            <a:r>
              <a:rPr lang="en-US" dirty="0" smtClean="0"/>
              <a:t>.</a:t>
            </a:r>
            <a:endParaRPr lang="en-US" dirty="0"/>
          </a:p>
        </p:txBody>
      </p:sp>
    </p:spTree>
    <p:extLst>
      <p:ext uri="{BB962C8B-B14F-4D97-AF65-F5344CB8AC3E}">
        <p14:creationId xmlns:p14="http://schemas.microsoft.com/office/powerpoint/2010/main" val="36317193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21699" y="116173"/>
            <a:ext cx="9601200" cy="678305"/>
          </a:xfrm>
        </p:spPr>
        <p:txBody>
          <a:bodyPr>
            <a:normAutofit fontScale="90000"/>
          </a:bodyPr>
          <a:lstStyle/>
          <a:p>
            <a:pPr algn="ctr"/>
            <a:r>
              <a:rPr lang="en-US" dirty="0" smtClean="0"/>
              <a:t>References:</a:t>
            </a:r>
            <a:endParaRPr lang="en-US" dirty="0"/>
          </a:p>
        </p:txBody>
      </p:sp>
      <p:sp>
        <p:nvSpPr>
          <p:cNvPr id="3" name="Content Placeholder 2"/>
          <p:cNvSpPr>
            <a:spLocks noGrp="1"/>
          </p:cNvSpPr>
          <p:nvPr>
            <p:ph idx="1"/>
          </p:nvPr>
        </p:nvSpPr>
        <p:spPr>
          <a:xfrm>
            <a:off x="764497" y="794478"/>
            <a:ext cx="11197653" cy="5771214"/>
          </a:xfrm>
        </p:spPr>
        <p:txBody>
          <a:bodyPr/>
          <a:lstStyle/>
          <a:p>
            <a:r>
              <a:rPr lang="en-US" dirty="0"/>
              <a:t>Cicconi, M. (2014). Vygotsky meets technology: A reinvention of collaboration in the early childhood mathematics classroom. </a:t>
            </a:r>
            <a:r>
              <a:rPr lang="en-US" i="1" dirty="0"/>
              <a:t>Early Childhood Education Journal</a:t>
            </a:r>
            <a:r>
              <a:rPr lang="en-US" dirty="0"/>
              <a:t>, </a:t>
            </a:r>
            <a:r>
              <a:rPr lang="en-US" i="1" dirty="0"/>
              <a:t>42</a:t>
            </a:r>
            <a:r>
              <a:rPr lang="en-US" dirty="0"/>
              <a:t>(1), 57-65.</a:t>
            </a:r>
          </a:p>
          <a:p>
            <a:r>
              <a:rPr lang="en-US" dirty="0"/>
              <a:t>Clark, K. D. (2000). Urban middle school teachers' use of instructional technology. </a:t>
            </a:r>
            <a:r>
              <a:rPr lang="en-US" i="1" dirty="0"/>
              <a:t>Journal Of Research On Computing In Education</a:t>
            </a:r>
            <a:r>
              <a:rPr lang="en-US" dirty="0"/>
              <a:t>, </a:t>
            </a:r>
            <a:r>
              <a:rPr lang="en-US" i="1" dirty="0"/>
              <a:t>33</a:t>
            </a:r>
            <a:r>
              <a:rPr lang="en-US" dirty="0"/>
              <a:t>(2), 178.</a:t>
            </a:r>
          </a:p>
          <a:p>
            <a:r>
              <a:rPr lang="en-US" dirty="0"/>
              <a:t>Cordes,C., Miller,E. (2000). Fool’s gold: a critical look at computers in childhood. </a:t>
            </a:r>
            <a:r>
              <a:rPr lang="en-US" i="1" dirty="0"/>
              <a:t>Alliance for childhood, </a:t>
            </a:r>
            <a:r>
              <a:rPr lang="en-US" dirty="0"/>
              <a:t>4-103</a:t>
            </a:r>
          </a:p>
          <a:p>
            <a:r>
              <a:rPr lang="en-US" dirty="0"/>
              <a:t>Cradler, J., McNabb, M., Freeman, M., &amp; Burchett, R. (2002). How does technology influence student learning? </a:t>
            </a:r>
            <a:r>
              <a:rPr lang="en-US" i="1" dirty="0"/>
              <a:t>Learning &amp; Leading With Technology</a:t>
            </a:r>
            <a:r>
              <a:rPr lang="en-US" dirty="0"/>
              <a:t>, </a:t>
            </a:r>
            <a:r>
              <a:rPr lang="en-US" i="1" dirty="0"/>
              <a:t>29</a:t>
            </a:r>
            <a:r>
              <a:rPr lang="en-US" dirty="0"/>
              <a:t>(8), 46-49,56.</a:t>
            </a:r>
          </a:p>
          <a:p>
            <a:r>
              <a:rPr lang="en-US" dirty="0"/>
              <a:t>Delgado, A. J., Wardlow, L., McKnight, K., &amp; O’Malley, K. (2015). Educational Technology: A review of the integration, resources, and effectiveness of technology in K-12 classrooms. </a:t>
            </a:r>
            <a:r>
              <a:rPr lang="en-US" i="1" dirty="0"/>
              <a:t>Journal Of Information Technology Education</a:t>
            </a:r>
            <a:r>
              <a:rPr lang="en-US" dirty="0"/>
              <a:t>, </a:t>
            </a:r>
            <a:r>
              <a:rPr lang="en-US" i="1" dirty="0"/>
              <a:t>14</a:t>
            </a:r>
            <a:r>
              <a:rPr lang="en-US" dirty="0"/>
              <a:t>397-416.</a:t>
            </a:r>
          </a:p>
          <a:p>
            <a:r>
              <a:rPr lang="en-US" dirty="0"/>
              <a:t>Downes, J. M., &amp; Bishop, P. (2012). Educators engage digital natives and learn from their experiences with technology. </a:t>
            </a:r>
            <a:r>
              <a:rPr lang="en-US" i="1" dirty="0"/>
              <a:t>Middle School Journal</a:t>
            </a:r>
            <a:r>
              <a:rPr lang="en-US" dirty="0"/>
              <a:t>, </a:t>
            </a:r>
            <a:r>
              <a:rPr lang="en-US" i="1" dirty="0"/>
              <a:t>43</a:t>
            </a:r>
            <a:r>
              <a:rPr lang="en-US" dirty="0"/>
              <a:t>(5), 6-15.</a:t>
            </a:r>
          </a:p>
          <a:p>
            <a:r>
              <a:rPr lang="en-US" dirty="0"/>
              <a:t>Ertmer, P. A., Addison, P., Lane, M., Ross, E., &amp; Woods, D. (1999). Examining teachers' beliefs about the role of technology in the elementary classroom. </a:t>
            </a:r>
            <a:r>
              <a:rPr lang="en-US" i="1" dirty="0"/>
              <a:t>Journal Of Research On Computing In Education</a:t>
            </a:r>
            <a:r>
              <a:rPr lang="en-US" dirty="0"/>
              <a:t>, </a:t>
            </a:r>
            <a:r>
              <a:rPr lang="en-US" i="1" dirty="0"/>
              <a:t>32</a:t>
            </a:r>
            <a:r>
              <a:rPr lang="en-US" dirty="0"/>
              <a:t>(1), 54.</a:t>
            </a:r>
          </a:p>
          <a:p>
            <a:endParaRPr lang="en-US" dirty="0" smtClean="0"/>
          </a:p>
        </p:txBody>
      </p:sp>
    </p:spTree>
    <p:extLst>
      <p:ext uri="{BB962C8B-B14F-4D97-AF65-F5344CB8AC3E}">
        <p14:creationId xmlns:p14="http://schemas.microsoft.com/office/powerpoint/2010/main" val="68667706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131163"/>
            <a:ext cx="9601200" cy="723275"/>
          </a:xfrm>
        </p:spPr>
        <p:txBody>
          <a:bodyPr/>
          <a:lstStyle/>
          <a:p>
            <a:pPr algn="ctr"/>
            <a:r>
              <a:rPr lang="en-US" dirty="0" smtClean="0"/>
              <a:t>References:</a:t>
            </a:r>
            <a:endParaRPr lang="en-US" dirty="0"/>
          </a:p>
        </p:txBody>
      </p:sp>
      <p:sp>
        <p:nvSpPr>
          <p:cNvPr id="3" name="Content Placeholder 2"/>
          <p:cNvSpPr>
            <a:spLocks noGrp="1"/>
          </p:cNvSpPr>
          <p:nvPr>
            <p:ph idx="1"/>
          </p:nvPr>
        </p:nvSpPr>
        <p:spPr>
          <a:xfrm>
            <a:off x="824459" y="854437"/>
            <a:ext cx="11077731" cy="5636303"/>
          </a:xfrm>
        </p:spPr>
        <p:txBody>
          <a:bodyPr/>
          <a:lstStyle/>
          <a:p>
            <a:r>
              <a:rPr lang="en-US" dirty="0"/>
              <a:t>Eyyam, R., &amp; YaratAan, H. S. (2014). Impact on use of technology in mathematics lessons on student achievement and attitudes. </a:t>
            </a:r>
            <a:r>
              <a:rPr lang="en-US" i="1" dirty="0"/>
              <a:t>Social Behavior &amp; Personality: An International Journal</a:t>
            </a:r>
            <a:r>
              <a:rPr lang="en-US" dirty="0"/>
              <a:t>, </a:t>
            </a:r>
            <a:r>
              <a:rPr lang="en-US" i="1" dirty="0"/>
              <a:t>42</a:t>
            </a:r>
            <a:r>
              <a:rPr lang="en-US" dirty="0"/>
              <a:t>31-42.</a:t>
            </a:r>
          </a:p>
          <a:p>
            <a:r>
              <a:rPr lang="en-US" dirty="0"/>
              <a:t>Gardner, H. (2000). Technology remakes the schools. </a:t>
            </a:r>
            <a:r>
              <a:rPr lang="en-US" i="1" dirty="0"/>
              <a:t>Futurist</a:t>
            </a:r>
            <a:r>
              <a:rPr lang="en-US" dirty="0"/>
              <a:t>, </a:t>
            </a:r>
            <a:r>
              <a:rPr lang="en-US" i="1" dirty="0"/>
              <a:t>34</a:t>
            </a:r>
            <a:r>
              <a:rPr lang="en-US" dirty="0"/>
              <a:t>(2), 30-32.</a:t>
            </a:r>
          </a:p>
          <a:p>
            <a:r>
              <a:rPr lang="en-US" dirty="0"/>
              <a:t>Giles, R. M., &amp; Shaw, E. L. (2011). SMART boards rock. </a:t>
            </a:r>
            <a:r>
              <a:rPr lang="en-US" i="1" dirty="0"/>
              <a:t>Science And Children</a:t>
            </a:r>
            <a:r>
              <a:rPr lang="en-US" dirty="0"/>
              <a:t>, </a:t>
            </a:r>
            <a:r>
              <a:rPr lang="en-US" i="1" dirty="0"/>
              <a:t>49</a:t>
            </a:r>
            <a:r>
              <a:rPr lang="en-US" dirty="0"/>
              <a:t>(4), 36-37.</a:t>
            </a:r>
          </a:p>
          <a:p>
            <a:r>
              <a:rPr lang="en-US" dirty="0"/>
              <a:t>Gu, X., Zhu, Y. &amp; Guo, X (2013). Meeting the “digital natives”: understanding the acceptance of technology in classrooms. </a:t>
            </a:r>
            <a:r>
              <a:rPr lang="en-US" i="1" dirty="0"/>
              <a:t>Educational Technology &amp; Society</a:t>
            </a:r>
            <a:r>
              <a:rPr lang="en-US" dirty="0"/>
              <a:t>, </a:t>
            </a:r>
            <a:r>
              <a:rPr lang="en-US" i="1" dirty="0"/>
              <a:t>16 </a:t>
            </a:r>
            <a:r>
              <a:rPr lang="en-US" dirty="0"/>
              <a:t>(1), 392–402. </a:t>
            </a:r>
          </a:p>
          <a:p>
            <a:r>
              <a:rPr lang="en-US" dirty="0"/>
              <a:t>Hicks, S. D. (2011). Technology in today's classroom: Are you a tech-savvy teacher?. </a:t>
            </a:r>
            <a:r>
              <a:rPr lang="en-US" i="1" dirty="0"/>
              <a:t>Clearing House: A Journal Of Educational Strategies, Issues And Ideas</a:t>
            </a:r>
            <a:r>
              <a:rPr lang="en-US" dirty="0"/>
              <a:t>, </a:t>
            </a:r>
            <a:r>
              <a:rPr lang="en-US" i="1" dirty="0"/>
              <a:t>84</a:t>
            </a:r>
            <a:r>
              <a:rPr lang="en-US" dirty="0"/>
              <a:t>(5), 188-191.</a:t>
            </a:r>
          </a:p>
          <a:p>
            <a:r>
              <a:rPr lang="en-US" dirty="0"/>
              <a:t>Inan, F. A., &amp; Lowther, D. L. (2010). Factors affecting technology integration in K-12 classrooms: a path model. </a:t>
            </a:r>
            <a:r>
              <a:rPr lang="en-US" i="1" dirty="0"/>
              <a:t>Educational Technology Research &amp; Development</a:t>
            </a:r>
            <a:r>
              <a:rPr lang="en-US" dirty="0"/>
              <a:t>, </a:t>
            </a:r>
            <a:r>
              <a:rPr lang="en-US" i="1" dirty="0"/>
              <a:t>58</a:t>
            </a:r>
            <a:r>
              <a:rPr lang="en-US" dirty="0"/>
              <a:t>(2).</a:t>
            </a:r>
          </a:p>
          <a:p>
            <a:r>
              <a:rPr lang="en-US" dirty="0"/>
              <a:t>Kozma, R. B. (2003). Technology and classroom practices: an international study. </a:t>
            </a:r>
            <a:r>
              <a:rPr lang="en-US" i="1" dirty="0"/>
              <a:t>Journal Of Research On Technology In Education</a:t>
            </a:r>
            <a:r>
              <a:rPr lang="en-US" dirty="0"/>
              <a:t>, </a:t>
            </a:r>
            <a:r>
              <a:rPr lang="en-US" i="1" dirty="0"/>
              <a:t>36</a:t>
            </a:r>
            <a:r>
              <a:rPr lang="en-US" dirty="0"/>
              <a:t>(1), 1-14.</a:t>
            </a:r>
          </a:p>
          <a:p>
            <a:r>
              <a:rPr lang="en-US" dirty="0"/>
              <a:t>Lai, C. (2015). Modeling teachers' influence on learners' self-directed use of technology for language learning outside the classroom. </a:t>
            </a:r>
            <a:r>
              <a:rPr lang="en-US" i="1" dirty="0"/>
              <a:t>Computers &amp; Education</a:t>
            </a:r>
            <a:r>
              <a:rPr lang="en-US" dirty="0"/>
              <a:t>, </a:t>
            </a:r>
            <a:r>
              <a:rPr lang="en-US" i="1" dirty="0"/>
              <a:t>82</a:t>
            </a:r>
            <a:r>
              <a:rPr lang="en-US" dirty="0"/>
              <a:t>74-83.</a:t>
            </a:r>
          </a:p>
          <a:p>
            <a:endParaRPr lang="en-US" dirty="0" smtClean="0"/>
          </a:p>
        </p:txBody>
      </p:sp>
    </p:spTree>
    <p:extLst>
      <p:ext uri="{BB962C8B-B14F-4D97-AF65-F5344CB8AC3E}">
        <p14:creationId xmlns:p14="http://schemas.microsoft.com/office/powerpoint/2010/main" val="83703748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66669" y="0"/>
            <a:ext cx="9601200" cy="659567"/>
          </a:xfrm>
        </p:spPr>
        <p:txBody>
          <a:bodyPr>
            <a:normAutofit fontScale="90000"/>
          </a:bodyPr>
          <a:lstStyle/>
          <a:p>
            <a:pPr algn="ctr"/>
            <a:r>
              <a:rPr lang="en-US" dirty="0" smtClean="0"/>
              <a:t>References:</a:t>
            </a:r>
            <a:endParaRPr lang="en-US" dirty="0"/>
          </a:p>
        </p:txBody>
      </p:sp>
      <p:sp>
        <p:nvSpPr>
          <p:cNvPr id="3" name="Content Placeholder 2"/>
          <p:cNvSpPr>
            <a:spLocks noGrp="1"/>
          </p:cNvSpPr>
          <p:nvPr>
            <p:ph idx="1"/>
          </p:nvPr>
        </p:nvSpPr>
        <p:spPr>
          <a:xfrm>
            <a:off x="899410" y="659567"/>
            <a:ext cx="11137692" cy="6041036"/>
          </a:xfrm>
        </p:spPr>
        <p:txBody>
          <a:bodyPr>
            <a:normAutofit lnSpcReduction="10000"/>
          </a:bodyPr>
          <a:lstStyle/>
          <a:p>
            <a:r>
              <a:rPr lang="en-US" dirty="0"/>
              <a:t>Lin, C. (2012). Application of a model for the integration of technology in kindergarten: An empirical investigation in Taiwan. </a:t>
            </a:r>
            <a:r>
              <a:rPr lang="en-US" i="1" dirty="0"/>
              <a:t>Early Childhood Education Journal</a:t>
            </a:r>
            <a:r>
              <a:rPr lang="en-US" dirty="0"/>
              <a:t>, </a:t>
            </a:r>
            <a:r>
              <a:rPr lang="en-US" i="1" dirty="0"/>
              <a:t>40</a:t>
            </a:r>
            <a:r>
              <a:rPr lang="en-US" dirty="0"/>
              <a:t>(1), 5-17.</a:t>
            </a:r>
          </a:p>
          <a:p>
            <a:r>
              <a:rPr lang="en-US" dirty="0"/>
              <a:t>Martin, S. F., Shaw, E. J., &amp; Daughenbaugh, L. (2014). Using smart boards and manipulatives in the elementary science classroom. </a:t>
            </a:r>
            <a:r>
              <a:rPr lang="en-US" i="1" dirty="0"/>
              <a:t>Techtrends: Linking Research And Practice To Improve Learning</a:t>
            </a:r>
            <a:r>
              <a:rPr lang="en-US" dirty="0"/>
              <a:t>, </a:t>
            </a:r>
            <a:r>
              <a:rPr lang="en-US" i="1" dirty="0"/>
              <a:t>58</a:t>
            </a:r>
            <a:r>
              <a:rPr lang="en-US" dirty="0"/>
              <a:t>(3), 90-96.</a:t>
            </a:r>
          </a:p>
          <a:p>
            <a:r>
              <a:rPr lang="en-US" dirty="0"/>
              <a:t>Means, B., Olson, K., &amp; Singh, R. (1995). Beyond the classroom: restructuring schools with technology. </a:t>
            </a:r>
            <a:r>
              <a:rPr lang="en-US" i="1" dirty="0"/>
              <a:t>The Phi Delta Kappan,</a:t>
            </a:r>
            <a:r>
              <a:rPr lang="en-US" dirty="0"/>
              <a:t> </a:t>
            </a:r>
            <a:r>
              <a:rPr lang="en-US" i="1" dirty="0"/>
              <a:t>77</a:t>
            </a:r>
            <a:r>
              <a:rPr lang="en-US" dirty="0"/>
              <a:t>(1), 69-72.</a:t>
            </a:r>
          </a:p>
          <a:p>
            <a:r>
              <a:rPr lang="en-US" dirty="0"/>
              <a:t>Quillen, I. (2012). Can technology replace teachers? Quality debated as districts tap tech over teachers. </a:t>
            </a:r>
            <a:r>
              <a:rPr lang="en-US" i="1" dirty="0"/>
              <a:t>Education Digest: Essential Readings Condensed For Quick Review</a:t>
            </a:r>
            <a:r>
              <a:rPr lang="en-US" dirty="0"/>
              <a:t>, </a:t>
            </a:r>
            <a:r>
              <a:rPr lang="en-US" i="1" dirty="0"/>
              <a:t>78</a:t>
            </a:r>
            <a:r>
              <a:rPr lang="en-US" dirty="0"/>
              <a:t>(4), 4-10.</a:t>
            </a:r>
          </a:p>
          <a:p>
            <a:r>
              <a:rPr lang="en-US" dirty="0"/>
              <a:t>Selwyn, N., &amp; Facer, K. (2014). The sociology of education and digital technology: past, present and future. </a:t>
            </a:r>
            <a:r>
              <a:rPr lang="en-US" i="1" dirty="0"/>
              <a:t>Oxford Review of Education</a:t>
            </a:r>
            <a:r>
              <a:rPr lang="en-US" dirty="0"/>
              <a:t>, </a:t>
            </a:r>
            <a:r>
              <a:rPr lang="en-US" i="1" dirty="0"/>
              <a:t>40</a:t>
            </a:r>
            <a:r>
              <a:rPr lang="en-US" dirty="0"/>
              <a:t>(4), 482-496. </a:t>
            </a:r>
          </a:p>
          <a:p>
            <a:r>
              <a:rPr lang="en-US" dirty="0"/>
              <a:t>Schmid, E. C. (2008). Potential pedagogical benefits and drawbacks of multimedia use in the English language classroom equipped with interactive whiteboard technology. </a:t>
            </a:r>
            <a:r>
              <a:rPr lang="en-US" i="1" dirty="0"/>
              <a:t>Computers &amp; Education</a:t>
            </a:r>
            <a:r>
              <a:rPr lang="en-US" dirty="0"/>
              <a:t>, </a:t>
            </a:r>
            <a:r>
              <a:rPr lang="en-US" i="1" dirty="0"/>
              <a:t>51</a:t>
            </a:r>
            <a:r>
              <a:rPr lang="en-US" dirty="0"/>
              <a:t>(4), 1553-1568.</a:t>
            </a:r>
          </a:p>
          <a:p>
            <a:r>
              <a:rPr lang="en-US" dirty="0"/>
              <a:t>Wang, S., Hsu, H., Campbell, T., Coster, D., &amp; Longhurst, M. (2014). An investigation of middle school science teachers and students use of technology inside and outside of classrooms: considering whether digital natives are more technology savvy than their teachers. </a:t>
            </a:r>
            <a:r>
              <a:rPr lang="en-US" i="1" dirty="0"/>
              <a:t>Educational Technology Research &amp; Development</a:t>
            </a:r>
            <a:r>
              <a:rPr lang="en-US" dirty="0"/>
              <a:t>, </a:t>
            </a:r>
            <a:r>
              <a:rPr lang="en-US" i="1" dirty="0"/>
              <a:t>62</a:t>
            </a:r>
            <a:r>
              <a:rPr lang="en-US" dirty="0"/>
              <a:t>(6), 637-662</a:t>
            </a:r>
            <a:r>
              <a:rPr lang="en-US" dirty="0" smtClean="0"/>
              <a:t>.</a:t>
            </a:r>
            <a:r>
              <a:rPr lang="en-US" dirty="0"/>
              <a:t>	 </a:t>
            </a:r>
          </a:p>
        </p:txBody>
      </p:sp>
    </p:spTree>
    <p:extLst>
      <p:ext uri="{BB962C8B-B14F-4D97-AF65-F5344CB8AC3E}">
        <p14:creationId xmlns:p14="http://schemas.microsoft.com/office/powerpoint/2010/main" val="205133106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131164"/>
            <a:ext cx="9601200" cy="963118"/>
          </a:xfrm>
        </p:spPr>
        <p:txBody>
          <a:bodyPr>
            <a:normAutofit fontScale="90000"/>
          </a:bodyPr>
          <a:lstStyle/>
          <a:p>
            <a:pPr algn="ctr"/>
            <a:r>
              <a:rPr lang="en-US" sz="8000" dirty="0" smtClean="0"/>
              <a:t>Introduction</a:t>
            </a:r>
            <a:r>
              <a:rPr lang="en-US" dirty="0"/>
              <a:t>:</a:t>
            </a:r>
          </a:p>
        </p:txBody>
      </p:sp>
      <p:sp>
        <p:nvSpPr>
          <p:cNvPr id="3" name="Content Placeholder 2"/>
          <p:cNvSpPr>
            <a:spLocks noGrp="1"/>
          </p:cNvSpPr>
          <p:nvPr>
            <p:ph idx="1"/>
          </p:nvPr>
        </p:nvSpPr>
        <p:spPr>
          <a:xfrm>
            <a:off x="1371600" y="1199213"/>
            <a:ext cx="9601200" cy="5441430"/>
          </a:xfrm>
        </p:spPr>
        <p:txBody>
          <a:bodyPr/>
          <a:lstStyle/>
          <a:p>
            <a:r>
              <a:rPr lang="en-US" sz="3200" dirty="0"/>
              <a:t>Technology has become very important in todays society. According to Hicks (2011), “technology has changed the way the world functions on a day-to-day basis” (p.188). With all of this new and changing technology, it I also changing the education system in the United States. Some of this change has not been well accepted by the members in the education system, while others are accepting these changes and are willing to learn about this new technology.</a:t>
            </a:r>
          </a:p>
          <a:p>
            <a:endParaRPr lang="en-US" dirty="0"/>
          </a:p>
        </p:txBody>
      </p:sp>
    </p:spTree>
    <p:extLst>
      <p:ext uri="{BB962C8B-B14F-4D97-AF65-F5344CB8AC3E}">
        <p14:creationId xmlns:p14="http://schemas.microsoft.com/office/powerpoint/2010/main" val="68634769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86787" y="131163"/>
            <a:ext cx="9601200" cy="723275"/>
          </a:xfrm>
        </p:spPr>
        <p:txBody>
          <a:bodyPr/>
          <a:lstStyle/>
          <a:p>
            <a:pPr algn="ctr"/>
            <a:r>
              <a:rPr lang="en-US" dirty="0" smtClean="0"/>
              <a:t>Statement of the Problem:</a:t>
            </a:r>
            <a:endParaRPr lang="en-US" dirty="0"/>
          </a:p>
        </p:txBody>
      </p:sp>
      <p:sp>
        <p:nvSpPr>
          <p:cNvPr id="3" name="Content Placeholder 2"/>
          <p:cNvSpPr>
            <a:spLocks noGrp="1"/>
          </p:cNvSpPr>
          <p:nvPr>
            <p:ph idx="1"/>
          </p:nvPr>
        </p:nvSpPr>
        <p:spPr>
          <a:xfrm>
            <a:off x="929390" y="854438"/>
            <a:ext cx="10927830" cy="5531372"/>
          </a:xfrm>
        </p:spPr>
        <p:txBody>
          <a:bodyPr>
            <a:normAutofit lnSpcReduction="10000"/>
          </a:bodyPr>
          <a:lstStyle/>
          <a:p>
            <a:r>
              <a:rPr lang="en-US" sz="3200" dirty="0"/>
              <a:t>Technology has become very important in today’s society. Compared to classrooms ten years ago, which included chalkboards and one computer, classrooms today have a SMART Board, multiple computers, and IPads. Technology integration is a current educational problem that classrooms are facing today. The purpose of this study is to determine if technology can increase student achievement in math. This study will also compare and contrast students who have access to technology in the classroom to students who have no access to technology in the classroom. This study will show if technology is in fact beneficial to a student’s school life.</a:t>
            </a:r>
          </a:p>
          <a:p>
            <a:endParaRPr lang="en-US" dirty="0"/>
          </a:p>
        </p:txBody>
      </p:sp>
    </p:spTree>
    <p:extLst>
      <p:ext uri="{BB962C8B-B14F-4D97-AF65-F5344CB8AC3E}">
        <p14:creationId xmlns:p14="http://schemas.microsoft.com/office/powerpoint/2010/main" val="31818319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01580" y="131164"/>
            <a:ext cx="9601200" cy="723275"/>
          </a:xfrm>
        </p:spPr>
        <p:txBody>
          <a:bodyPr/>
          <a:lstStyle/>
          <a:p>
            <a:pPr algn="ctr"/>
            <a:r>
              <a:rPr lang="en-US" dirty="0" smtClean="0"/>
              <a:t>Review of Related Literature:</a:t>
            </a:r>
            <a:endParaRPr lang="en-US" dirty="0"/>
          </a:p>
        </p:txBody>
      </p:sp>
      <p:sp>
        <p:nvSpPr>
          <p:cNvPr id="3" name="Content Placeholder 2"/>
          <p:cNvSpPr>
            <a:spLocks noGrp="1"/>
          </p:cNvSpPr>
          <p:nvPr>
            <p:ph idx="1"/>
          </p:nvPr>
        </p:nvSpPr>
        <p:spPr>
          <a:xfrm>
            <a:off x="981856" y="719528"/>
            <a:ext cx="10890354" cy="5951095"/>
          </a:xfrm>
        </p:spPr>
        <p:txBody>
          <a:bodyPr>
            <a:normAutofit/>
          </a:bodyPr>
          <a:lstStyle/>
          <a:p>
            <a:r>
              <a:rPr lang="en-US" sz="2800" dirty="0" smtClean="0">
                <a:solidFill>
                  <a:srgbClr val="7030A0"/>
                </a:solidFill>
              </a:rPr>
              <a:t>Technology in the classroom:</a:t>
            </a:r>
          </a:p>
          <a:p>
            <a:r>
              <a:rPr lang="en-US" sz="2400" dirty="0"/>
              <a:t>Throughout the years, technology has grown at a rapid pace, and the way it has been incorporated in the classroom has </a:t>
            </a:r>
            <a:r>
              <a:rPr lang="en-US" sz="2400" dirty="0" smtClean="0"/>
              <a:t>grown.</a:t>
            </a:r>
            <a:r>
              <a:rPr lang="en-US" sz="2400" dirty="0"/>
              <a:t> </a:t>
            </a:r>
            <a:r>
              <a:rPr lang="en-US" sz="2400" dirty="0" smtClean="0"/>
              <a:t>Hicks </a:t>
            </a:r>
            <a:r>
              <a:rPr lang="en-US" sz="2400" dirty="0"/>
              <a:t>(2011) states, “in today’s educational system technology is </a:t>
            </a:r>
            <a:r>
              <a:rPr lang="en-US" sz="2400" dirty="0" smtClean="0"/>
              <a:t>inevitable” </a:t>
            </a:r>
            <a:r>
              <a:rPr lang="en-US" sz="2400" dirty="0"/>
              <a:t>(p. 190). </a:t>
            </a:r>
            <a:endParaRPr lang="en-US" sz="2400" dirty="0" smtClean="0"/>
          </a:p>
          <a:p>
            <a:r>
              <a:rPr lang="en-US" sz="2400" dirty="0"/>
              <a:t>Many young children are growing up learning and understanding all this new technology and having technology in the classrooms allows them to be more engaged and ready to learn. </a:t>
            </a:r>
          </a:p>
          <a:p>
            <a:r>
              <a:rPr lang="en-US" sz="2400" dirty="0"/>
              <a:t>Means, Olson, &amp; Singh (1995) state, “technology can provide students with supports for storing and manipulating information” (p. 69). </a:t>
            </a:r>
            <a:endParaRPr lang="en-US" sz="2400" dirty="0" smtClean="0"/>
          </a:p>
          <a:p>
            <a:r>
              <a:rPr lang="en-US" sz="2400" b="1" dirty="0"/>
              <a:t> </a:t>
            </a:r>
            <a:r>
              <a:rPr lang="en-US" sz="2400" dirty="0"/>
              <a:t>“Technology provides an excellent avenue for student motivation, exploration, and instruction” (Eyyam &amp; Yaratan, 2014, p. 32). By incorporating technology in the classroom it allows for differentiation. </a:t>
            </a:r>
            <a:endParaRPr lang="en-US" sz="1400" dirty="0" smtClean="0"/>
          </a:p>
          <a:p>
            <a:r>
              <a:rPr lang="en-US" sz="1400" dirty="0" smtClean="0"/>
              <a:t>( Hicks,2011; Clark,2000; Giles &amp; Shaw (2011); Bark, Jung, &amp;Kim, 2008; Gu, Zhu, &amp; Guo, 2013; Kozama, 2003; Delgado, Wardlow, McKnight, &amp; O’Malley, 2015; Cradler, McNabb, Freeman, &amp; Burchett, 2002; Means, Olson, &amp; Singh, 1995; Eyyam &amp; yaratan, 2014; Carlin &amp; Guthrie, 2004; Downes &amp; Bishop, 2012)</a:t>
            </a:r>
            <a:endParaRPr lang="en-US" sz="2400" dirty="0" smtClean="0"/>
          </a:p>
        </p:txBody>
      </p:sp>
    </p:spTree>
    <p:extLst>
      <p:ext uri="{BB962C8B-B14F-4D97-AF65-F5344CB8AC3E}">
        <p14:creationId xmlns:p14="http://schemas.microsoft.com/office/powerpoint/2010/main" val="107413894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161144"/>
            <a:ext cx="9601200" cy="693295"/>
          </a:xfrm>
        </p:spPr>
        <p:txBody>
          <a:bodyPr/>
          <a:lstStyle/>
          <a:p>
            <a:pPr algn="ctr"/>
            <a:r>
              <a:rPr lang="en-US" dirty="0" smtClean="0"/>
              <a:t>Review of Related </a:t>
            </a:r>
            <a:r>
              <a:rPr lang="en-US" dirty="0"/>
              <a:t>L</a:t>
            </a:r>
            <a:r>
              <a:rPr lang="en-US" dirty="0" smtClean="0"/>
              <a:t>iterature:</a:t>
            </a:r>
            <a:endParaRPr lang="en-US" dirty="0"/>
          </a:p>
        </p:txBody>
      </p:sp>
      <p:sp>
        <p:nvSpPr>
          <p:cNvPr id="3" name="Content Placeholder 2"/>
          <p:cNvSpPr>
            <a:spLocks noGrp="1"/>
          </p:cNvSpPr>
          <p:nvPr>
            <p:ph idx="1"/>
          </p:nvPr>
        </p:nvSpPr>
        <p:spPr>
          <a:xfrm>
            <a:off x="914399" y="854438"/>
            <a:ext cx="11047751" cy="5876145"/>
          </a:xfrm>
        </p:spPr>
        <p:txBody>
          <a:bodyPr>
            <a:normAutofit/>
          </a:bodyPr>
          <a:lstStyle/>
          <a:p>
            <a:r>
              <a:rPr lang="en-US" sz="2800" dirty="0" smtClean="0">
                <a:solidFill>
                  <a:schemeClr val="accent6">
                    <a:lumMod val="75000"/>
                  </a:schemeClr>
                </a:solidFill>
              </a:rPr>
              <a:t>Pros of technology integration:</a:t>
            </a:r>
          </a:p>
          <a:p>
            <a:r>
              <a:rPr lang="en-US" dirty="0" smtClean="0"/>
              <a:t> </a:t>
            </a:r>
            <a:r>
              <a:rPr lang="en-US" sz="2400" dirty="0"/>
              <a:t>Technology such as the SMART Board is able to have students become immersed in the technological world, and have the world at the fingers of the students. </a:t>
            </a:r>
            <a:endParaRPr lang="en-US" sz="2400" dirty="0" smtClean="0"/>
          </a:p>
          <a:p>
            <a:r>
              <a:rPr lang="en-US" sz="2400" dirty="0"/>
              <a:t>For example, technology offers students to have live communications with students on the other side of the world, and they are able to create and upload videos. </a:t>
            </a:r>
            <a:endParaRPr lang="en-US" sz="2400" dirty="0" smtClean="0"/>
          </a:p>
          <a:p>
            <a:r>
              <a:rPr lang="en-US" sz="2400" dirty="0"/>
              <a:t> Having technology in the classroom also helps with the aspect of collaboration. There is one example of collaboration and a study was conducted by Downes &amp; Bishop (2012). This study focused on a math lesson and how teachers collaborated with students while using the SMART board. </a:t>
            </a:r>
            <a:endParaRPr lang="en-US" sz="2400" dirty="0">
              <a:solidFill>
                <a:schemeClr val="tx1"/>
              </a:solidFill>
            </a:endParaRPr>
          </a:p>
          <a:p>
            <a:r>
              <a:rPr lang="en-US" sz="2400" dirty="0" smtClean="0">
                <a:solidFill>
                  <a:schemeClr val="tx1"/>
                </a:solidFill>
              </a:rPr>
              <a:t>Having technology in the classroom helps teachers to teach different types of learners. </a:t>
            </a:r>
          </a:p>
          <a:p>
            <a:r>
              <a:rPr lang="en-US" sz="1400" dirty="0" smtClean="0"/>
              <a:t>( Cicconi, 2014; Downes &amp; Bishop, 2012; Schmid, 2008; Gardner, 2000)</a:t>
            </a:r>
          </a:p>
        </p:txBody>
      </p:sp>
    </p:spTree>
    <p:extLst>
      <p:ext uri="{BB962C8B-B14F-4D97-AF65-F5344CB8AC3E}">
        <p14:creationId xmlns:p14="http://schemas.microsoft.com/office/powerpoint/2010/main" val="196862406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131164"/>
            <a:ext cx="9601200" cy="798226"/>
          </a:xfrm>
        </p:spPr>
        <p:txBody>
          <a:bodyPr/>
          <a:lstStyle/>
          <a:p>
            <a:pPr algn="ctr"/>
            <a:r>
              <a:rPr lang="en-US" dirty="0" smtClean="0"/>
              <a:t>Review of Related </a:t>
            </a:r>
            <a:r>
              <a:rPr lang="en-US" dirty="0"/>
              <a:t>L</a:t>
            </a:r>
            <a:r>
              <a:rPr lang="en-US" dirty="0" smtClean="0"/>
              <a:t>iterature:</a:t>
            </a:r>
            <a:endParaRPr lang="en-US" dirty="0"/>
          </a:p>
        </p:txBody>
      </p:sp>
      <p:sp>
        <p:nvSpPr>
          <p:cNvPr id="3" name="Content Placeholder 2"/>
          <p:cNvSpPr>
            <a:spLocks noGrp="1"/>
          </p:cNvSpPr>
          <p:nvPr>
            <p:ph idx="1"/>
          </p:nvPr>
        </p:nvSpPr>
        <p:spPr>
          <a:xfrm>
            <a:off x="899409" y="929389"/>
            <a:ext cx="11047751" cy="5606321"/>
          </a:xfrm>
        </p:spPr>
        <p:txBody>
          <a:bodyPr>
            <a:normAutofit/>
          </a:bodyPr>
          <a:lstStyle/>
          <a:p>
            <a:r>
              <a:rPr lang="en-US" sz="2800" dirty="0" smtClean="0">
                <a:solidFill>
                  <a:srgbClr val="00B050"/>
                </a:solidFill>
              </a:rPr>
              <a:t>Cons of technology integration:</a:t>
            </a:r>
          </a:p>
          <a:p>
            <a:r>
              <a:rPr lang="en-US" sz="2400" dirty="0"/>
              <a:t>Cordes &amp; Miller (2000) have discussed that pushing technology in the classrooms can effect how students learn </a:t>
            </a:r>
            <a:r>
              <a:rPr lang="en-US" sz="2400" dirty="0" smtClean="0"/>
              <a:t>traditionally.</a:t>
            </a:r>
            <a:r>
              <a:rPr lang="en-US" sz="2400" dirty="0"/>
              <a:t> They also go on to explain that computers can hurt students physically, because all they do is stare at a screen and it can harm their </a:t>
            </a:r>
            <a:r>
              <a:rPr lang="en-US" sz="2400" dirty="0" smtClean="0"/>
              <a:t>eyesight.</a:t>
            </a:r>
          </a:p>
          <a:p>
            <a:r>
              <a:rPr lang="en-US" sz="2400" dirty="0"/>
              <a:t>Inan &amp; Lowther (2010), and they also researched the drawbacks of technology. They explain that most schools do not have the availability of technology in the schools and it does not exactly lead to improvements in classroom </a:t>
            </a:r>
            <a:r>
              <a:rPr lang="en-US" sz="2400" dirty="0" smtClean="0"/>
              <a:t>practices.</a:t>
            </a:r>
          </a:p>
          <a:p>
            <a:r>
              <a:rPr lang="en-US" sz="2400" dirty="0"/>
              <a:t> There are many computerized programs that schools are now using to teach a specific subject. Many teachers are afraid that they are slowly being replaced, and they worry about the effects it has on the students. </a:t>
            </a:r>
            <a:endParaRPr lang="en-US" sz="2400" dirty="0" smtClean="0"/>
          </a:p>
          <a:p>
            <a:r>
              <a:rPr lang="en-US" sz="1400" dirty="0" smtClean="0">
                <a:solidFill>
                  <a:schemeClr val="tx1"/>
                </a:solidFill>
              </a:rPr>
              <a:t>(Cordes</a:t>
            </a:r>
            <a:r>
              <a:rPr lang="en-US" sz="1400" dirty="0">
                <a:solidFill>
                  <a:schemeClr val="tx1"/>
                </a:solidFill>
              </a:rPr>
              <a:t> </a:t>
            </a:r>
            <a:r>
              <a:rPr lang="en-US" sz="1400" dirty="0" smtClean="0">
                <a:solidFill>
                  <a:schemeClr val="tx1"/>
                </a:solidFill>
              </a:rPr>
              <a:t>&amp; Miller, 2000; Inan &amp; Lowther, 2010; Quillen, 2012; Selwyn &amp; Facer, 2014; Bauer &amp; Kenton, 2005)</a:t>
            </a:r>
            <a:endParaRPr lang="en-US" sz="1400" dirty="0">
              <a:solidFill>
                <a:schemeClr val="tx1"/>
              </a:solidFill>
            </a:endParaRPr>
          </a:p>
        </p:txBody>
      </p:sp>
    </p:spTree>
    <p:extLst>
      <p:ext uri="{BB962C8B-B14F-4D97-AF65-F5344CB8AC3E}">
        <p14:creationId xmlns:p14="http://schemas.microsoft.com/office/powerpoint/2010/main" val="31415940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131163"/>
            <a:ext cx="9601200" cy="738266"/>
          </a:xfrm>
        </p:spPr>
        <p:txBody>
          <a:bodyPr/>
          <a:lstStyle/>
          <a:p>
            <a:pPr algn="ctr"/>
            <a:r>
              <a:rPr lang="en-US" dirty="0" smtClean="0"/>
              <a:t>Review of Related Literature:</a:t>
            </a:r>
            <a:endParaRPr lang="en-US" dirty="0"/>
          </a:p>
        </p:txBody>
      </p:sp>
      <p:sp>
        <p:nvSpPr>
          <p:cNvPr id="3" name="Content Placeholder 2"/>
          <p:cNvSpPr>
            <a:spLocks noGrp="1"/>
          </p:cNvSpPr>
          <p:nvPr>
            <p:ph idx="1"/>
          </p:nvPr>
        </p:nvSpPr>
        <p:spPr>
          <a:xfrm>
            <a:off x="824459" y="869429"/>
            <a:ext cx="11137692" cy="5681273"/>
          </a:xfrm>
        </p:spPr>
        <p:txBody>
          <a:bodyPr>
            <a:normAutofit/>
          </a:bodyPr>
          <a:lstStyle/>
          <a:p>
            <a:r>
              <a:rPr lang="en-US" sz="2800" dirty="0" smtClean="0">
                <a:solidFill>
                  <a:schemeClr val="accent6">
                    <a:lumMod val="75000"/>
                  </a:schemeClr>
                </a:solidFill>
              </a:rPr>
              <a:t>Teacher’s Beliefs and Views:</a:t>
            </a:r>
          </a:p>
          <a:p>
            <a:r>
              <a:rPr lang="en-US" sz="2400" dirty="0"/>
              <a:t>According to Anderson, Groulx, and Maninger (2011), “teachers are motivated to use technology when they have an understanding of how it will help improve their teaching and student’s learning” (p. 323). </a:t>
            </a:r>
          </a:p>
          <a:p>
            <a:r>
              <a:rPr lang="en-US" sz="2400" dirty="0" smtClean="0"/>
              <a:t> </a:t>
            </a:r>
            <a:r>
              <a:rPr lang="en-US" sz="2400" dirty="0"/>
              <a:t>There are teachers who are able to put aside the traditional teaching in hopes of developing a learning environment where students are able to share ideas, deal with the meaning of new information, and begin to think outside of the </a:t>
            </a:r>
            <a:r>
              <a:rPr lang="en-US" sz="2400" dirty="0" smtClean="0"/>
              <a:t>box.</a:t>
            </a:r>
          </a:p>
          <a:p>
            <a:r>
              <a:rPr lang="en-US" sz="2400" dirty="0"/>
              <a:t>Many teachers said that their reasons for choosing to use technology in their classrooms was because they felt that it resulted in increased student engagement. </a:t>
            </a:r>
            <a:endParaRPr lang="en-US" sz="2400" dirty="0" smtClean="0"/>
          </a:p>
          <a:p>
            <a:r>
              <a:rPr lang="en-US" sz="1400" dirty="0" smtClean="0"/>
              <a:t>(Anderson, Groulx, &amp; Maninger, 2011; Carver, 2016; Etmer, Addison, Lane, Ross, &amp; Woods, 1999; An &amp; Reighluth, 2012; Lai, 2015, Grinager, 2006)</a:t>
            </a:r>
          </a:p>
          <a:p>
            <a:endParaRPr lang="en-US" sz="2400" dirty="0">
              <a:solidFill>
                <a:schemeClr val="tx1"/>
              </a:solidFill>
            </a:endParaRPr>
          </a:p>
        </p:txBody>
      </p:sp>
    </p:spTree>
    <p:extLst>
      <p:ext uri="{BB962C8B-B14F-4D97-AF65-F5344CB8AC3E}">
        <p14:creationId xmlns:p14="http://schemas.microsoft.com/office/powerpoint/2010/main" val="213674104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206114"/>
            <a:ext cx="9601200" cy="873177"/>
          </a:xfrm>
        </p:spPr>
        <p:txBody>
          <a:bodyPr/>
          <a:lstStyle/>
          <a:p>
            <a:pPr algn="ctr"/>
            <a:r>
              <a:rPr lang="en-US" dirty="0" smtClean="0"/>
              <a:t>Statement of the Hypothesis </a:t>
            </a:r>
            <a:endParaRPr lang="en-US" dirty="0"/>
          </a:p>
        </p:txBody>
      </p:sp>
      <p:sp>
        <p:nvSpPr>
          <p:cNvPr id="3" name="Content Placeholder 2"/>
          <p:cNvSpPr>
            <a:spLocks noGrp="1"/>
          </p:cNvSpPr>
          <p:nvPr>
            <p:ph idx="1"/>
          </p:nvPr>
        </p:nvSpPr>
        <p:spPr>
          <a:xfrm>
            <a:off x="1221699" y="1079291"/>
            <a:ext cx="10425658" cy="5216578"/>
          </a:xfrm>
        </p:spPr>
        <p:txBody>
          <a:bodyPr>
            <a:normAutofit/>
          </a:bodyPr>
          <a:lstStyle/>
          <a:p>
            <a:r>
              <a:rPr lang="en-US" sz="4400" dirty="0"/>
              <a:t>Implementing technology for twenty-seven third grade students in a Catholic school in Brooklyn, New York that will be conducted over a four-week period, during a sixty-minute math class will help increase student achievement in math.</a:t>
            </a:r>
          </a:p>
        </p:txBody>
      </p:sp>
    </p:spTree>
    <p:extLst>
      <p:ext uri="{BB962C8B-B14F-4D97-AF65-F5344CB8AC3E}">
        <p14:creationId xmlns:p14="http://schemas.microsoft.com/office/powerpoint/2010/main" val="13549377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66472" y="0"/>
            <a:ext cx="9601200" cy="708285"/>
          </a:xfrm>
        </p:spPr>
        <p:txBody>
          <a:bodyPr/>
          <a:lstStyle/>
          <a:p>
            <a:pPr algn="ctr"/>
            <a:r>
              <a:rPr lang="en-US" dirty="0" smtClean="0"/>
              <a:t>Method: </a:t>
            </a:r>
            <a:endParaRPr lang="en-US" dirty="0"/>
          </a:p>
        </p:txBody>
      </p:sp>
      <p:sp>
        <p:nvSpPr>
          <p:cNvPr id="3" name="Content Placeholder 2"/>
          <p:cNvSpPr>
            <a:spLocks noGrp="1"/>
          </p:cNvSpPr>
          <p:nvPr>
            <p:ph idx="1"/>
          </p:nvPr>
        </p:nvSpPr>
        <p:spPr>
          <a:xfrm>
            <a:off x="1296649" y="846943"/>
            <a:ext cx="9601200" cy="5284033"/>
          </a:xfrm>
        </p:spPr>
        <p:txBody>
          <a:bodyPr>
            <a:normAutofit/>
          </a:bodyPr>
          <a:lstStyle/>
          <a:p>
            <a:r>
              <a:rPr lang="en-US" sz="2800" b="1" dirty="0" smtClean="0">
                <a:solidFill>
                  <a:schemeClr val="accent5">
                    <a:lumMod val="75000"/>
                  </a:schemeClr>
                </a:solidFill>
              </a:rPr>
              <a:t>Participants: </a:t>
            </a:r>
            <a:r>
              <a:rPr lang="en-US" sz="2800" dirty="0" smtClean="0">
                <a:solidFill>
                  <a:schemeClr val="accent5">
                    <a:lumMod val="75000"/>
                  </a:schemeClr>
                </a:solidFill>
              </a:rPr>
              <a:t>The participants will consist of a group of 27 students from a Catholic school in Brooklyn, New York. The class chosen is a third grade class studying multiplication in math. </a:t>
            </a:r>
          </a:p>
          <a:p>
            <a:r>
              <a:rPr lang="en-US" sz="2800" b="1" dirty="0" smtClean="0">
                <a:solidFill>
                  <a:schemeClr val="accent5">
                    <a:lumMod val="75000"/>
                  </a:schemeClr>
                </a:solidFill>
              </a:rPr>
              <a:t>Instruments: </a:t>
            </a:r>
            <a:r>
              <a:rPr lang="en-US" sz="2800" dirty="0" smtClean="0">
                <a:solidFill>
                  <a:schemeClr val="accent5">
                    <a:lumMod val="75000"/>
                  </a:schemeClr>
                </a:solidFill>
              </a:rPr>
              <a:t>The students will be given a pre-test before the start of the multiplication chapter. Three lessons will be taught traditionally and three lessons will be taught with technology. An exit slip will be given after every lesson, and a post test will be given at the end of the chapter. </a:t>
            </a:r>
            <a:endParaRPr lang="en-US" sz="2800" dirty="0">
              <a:solidFill>
                <a:srgbClr val="002060"/>
              </a:solidFill>
            </a:endParaRPr>
          </a:p>
        </p:txBody>
      </p:sp>
    </p:spTree>
    <p:extLst>
      <p:ext uri="{BB962C8B-B14F-4D97-AF65-F5344CB8AC3E}">
        <p14:creationId xmlns:p14="http://schemas.microsoft.com/office/powerpoint/2010/main" val="554477327"/>
      </p:ext>
    </p:extLst>
  </p:cSld>
  <p:clrMapOvr>
    <a:masterClrMapping/>
  </p:clrMapOvr>
</p:sld>
</file>

<file path=ppt/theme/theme1.xml><?xml version="1.0" encoding="utf-8"?>
<a:theme xmlns:a="http://schemas.openxmlformats.org/drawingml/2006/main" name="Crop">
  <a:themeElements>
    <a:clrScheme name="Crop">
      <a:dk1>
        <a:sysClr val="windowText" lastClr="000000"/>
      </a:dk1>
      <a:lt1>
        <a:sysClr val="window" lastClr="FFFFFF"/>
      </a:lt1>
      <a:dk2>
        <a:srgbClr val="191B0E"/>
      </a:dk2>
      <a:lt2>
        <a:srgbClr val="EFEDE3"/>
      </a:lt2>
      <a:accent1>
        <a:srgbClr val="8C8D86"/>
      </a:accent1>
      <a:accent2>
        <a:srgbClr val="E6C069"/>
      </a:accent2>
      <a:accent3>
        <a:srgbClr val="897B61"/>
      </a:accent3>
      <a:accent4>
        <a:srgbClr val="8DAB8E"/>
      </a:accent4>
      <a:accent5>
        <a:srgbClr val="77A2BB"/>
      </a:accent5>
      <a:accent6>
        <a:srgbClr val="E28394"/>
      </a:accent6>
      <a:hlink>
        <a:srgbClr val="77A2BB"/>
      </a:hlink>
      <a:folHlink>
        <a:srgbClr val="957A99"/>
      </a:folHlink>
    </a:clrScheme>
    <a:fontScheme name="Crop">
      <a:maj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Crop">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34925" cap="flat" cmpd="sng" algn="in">
          <a:solidFill>
            <a:schemeClr val="phClr"/>
          </a:solidFill>
          <a:prstDash val="solid"/>
        </a:ln>
        <a:ln w="19050" cap="flat" cmpd="sng" algn="in">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3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Crop" id="{EC9488ED-E761-4D60-9AC4-764D1FE2C171}" vid="{CE19780C-D67D-4C13-9DE9-A52BC3BA51B4}"/>
    </a:ext>
  </a:extLst>
</a:theme>
</file>

<file path=docProps/app.xml><?xml version="1.0" encoding="utf-8"?>
<Properties xmlns="http://schemas.openxmlformats.org/officeDocument/2006/extended-properties" xmlns:vt="http://schemas.openxmlformats.org/officeDocument/2006/docPropsVTypes">
  <Template>Crop</Template>
  <TotalTime>220</TotalTime>
  <Words>2146</Words>
  <Application>Microsoft Macintosh PowerPoint</Application>
  <PresentationFormat>Widescreen</PresentationFormat>
  <Paragraphs>106</Paragraphs>
  <Slides>15</Slides>
  <Notes>0</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15</vt:i4>
      </vt:variant>
    </vt:vector>
  </HeadingPairs>
  <TitlesOfParts>
    <vt:vector size="17" baseType="lpstr">
      <vt:lpstr>Franklin Gothic Book</vt:lpstr>
      <vt:lpstr>Crop</vt:lpstr>
      <vt:lpstr>Does Technology help increase student achievement in math?</vt:lpstr>
      <vt:lpstr>Introduction:</vt:lpstr>
      <vt:lpstr>Statement of the Problem:</vt:lpstr>
      <vt:lpstr>Review of Related Literature:</vt:lpstr>
      <vt:lpstr>Review of Related Literature:</vt:lpstr>
      <vt:lpstr>Review of Related Literature:</vt:lpstr>
      <vt:lpstr>Review of Related Literature:</vt:lpstr>
      <vt:lpstr>Statement of the Hypothesis </vt:lpstr>
      <vt:lpstr>Method: </vt:lpstr>
      <vt:lpstr>Appendix A:</vt:lpstr>
      <vt:lpstr>Appendix B:</vt:lpstr>
      <vt:lpstr>References:</vt:lpstr>
      <vt:lpstr>References:</vt:lpstr>
      <vt:lpstr>References:</vt:lpstr>
      <vt:lpstr>References:</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Does Technology help increase student achievement in math?</dc:title>
  <dc:creator>Yvonne Castillo</dc:creator>
  <cp:lastModifiedBy>Yvonne Castillo</cp:lastModifiedBy>
  <cp:revision>12</cp:revision>
  <dcterms:created xsi:type="dcterms:W3CDTF">2016-11-26T19:27:58Z</dcterms:created>
  <dcterms:modified xsi:type="dcterms:W3CDTF">2016-11-28T23:40:35Z</dcterms:modified>
</cp:coreProperties>
</file>

<file path=docProps/thumbnail.jpeg>
</file>